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9"/>
  </p:notesMasterIdLst>
  <p:sldIdLst>
    <p:sldId id="256" r:id="rId2"/>
    <p:sldId id="257" r:id="rId3"/>
    <p:sldId id="259" r:id="rId4"/>
    <p:sldId id="385" r:id="rId5"/>
    <p:sldId id="448" r:id="rId6"/>
    <p:sldId id="449" r:id="rId7"/>
    <p:sldId id="386" r:id="rId8"/>
    <p:sldId id="387" r:id="rId9"/>
    <p:sldId id="450" r:id="rId10"/>
    <p:sldId id="388" r:id="rId11"/>
    <p:sldId id="389" r:id="rId12"/>
    <p:sldId id="390" r:id="rId13"/>
    <p:sldId id="392" r:id="rId14"/>
    <p:sldId id="391" r:id="rId15"/>
    <p:sldId id="393" r:id="rId16"/>
    <p:sldId id="395" r:id="rId17"/>
    <p:sldId id="394" r:id="rId18"/>
    <p:sldId id="396" r:id="rId19"/>
    <p:sldId id="397"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7" r:id="rId65"/>
    <p:sldId id="306" r:id="rId66"/>
    <p:sldId id="308" r:id="rId67"/>
    <p:sldId id="311" r:id="rId68"/>
    <p:sldId id="309" r:id="rId69"/>
    <p:sldId id="310" r:id="rId70"/>
    <p:sldId id="312" r:id="rId71"/>
    <p:sldId id="313" r:id="rId72"/>
    <p:sldId id="314" r:id="rId73"/>
    <p:sldId id="315" r:id="rId74"/>
    <p:sldId id="316" r:id="rId75"/>
    <p:sldId id="317" r:id="rId76"/>
    <p:sldId id="318" r:id="rId77"/>
    <p:sldId id="319" r:id="rId78"/>
    <p:sldId id="436"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496" r:id="rId143"/>
    <p:sldId id="497" r:id="rId144"/>
    <p:sldId id="398" r:id="rId145"/>
    <p:sldId id="399" r:id="rId146"/>
    <p:sldId id="400" r:id="rId147"/>
    <p:sldId id="424" r:id="rId148"/>
    <p:sldId id="425" r:id="rId149"/>
    <p:sldId id="426" r:id="rId150"/>
    <p:sldId id="428" r:id="rId151"/>
    <p:sldId id="433" r:id="rId152"/>
    <p:sldId id="429" r:id="rId153"/>
    <p:sldId id="430" r:id="rId154"/>
    <p:sldId id="434" r:id="rId155"/>
    <p:sldId id="402" r:id="rId156"/>
    <p:sldId id="404" r:id="rId157"/>
    <p:sldId id="435" r:id="rId158"/>
    <p:sldId id="439" r:id="rId159"/>
    <p:sldId id="443" r:id="rId160"/>
    <p:sldId id="444" r:id="rId161"/>
    <p:sldId id="445" r:id="rId162"/>
    <p:sldId id="446" r:id="rId163"/>
    <p:sldId id="447" r:id="rId164"/>
    <p:sldId id="437" r:id="rId165"/>
    <p:sldId id="440" r:id="rId166"/>
    <p:sldId id="441" r:id="rId167"/>
    <p:sldId id="405" r:id="rId168"/>
    <p:sldId id="406" r:id="rId169"/>
    <p:sldId id="407" r:id="rId170"/>
    <p:sldId id="408" r:id="rId171"/>
    <p:sldId id="409" r:id="rId172"/>
    <p:sldId id="410" r:id="rId173"/>
    <p:sldId id="411" r:id="rId174"/>
    <p:sldId id="412" r:id="rId175"/>
    <p:sldId id="413" r:id="rId176"/>
    <p:sldId id="414" r:id="rId177"/>
    <p:sldId id="416" r:id="rId178"/>
    <p:sldId id="417" r:id="rId179"/>
    <p:sldId id="418" r:id="rId180"/>
    <p:sldId id="419" r:id="rId181"/>
    <p:sldId id="420" r:id="rId182"/>
    <p:sldId id="421" r:id="rId183"/>
    <p:sldId id="451" r:id="rId184"/>
    <p:sldId id="452" r:id="rId185"/>
    <p:sldId id="453" r:id="rId186"/>
    <p:sldId id="454" r:id="rId187"/>
    <p:sldId id="456" r:id="rId188"/>
    <p:sldId id="455" r:id="rId189"/>
    <p:sldId id="457" r:id="rId190"/>
    <p:sldId id="458" r:id="rId191"/>
    <p:sldId id="459" r:id="rId192"/>
    <p:sldId id="461" r:id="rId193"/>
    <p:sldId id="460" r:id="rId194"/>
    <p:sldId id="464" r:id="rId195"/>
    <p:sldId id="463" r:id="rId196"/>
    <p:sldId id="462" r:id="rId197"/>
    <p:sldId id="465" r:id="rId198"/>
    <p:sldId id="468" r:id="rId199"/>
    <p:sldId id="467" r:id="rId200"/>
    <p:sldId id="466"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Lst>
  <p:sldSz cx="9144000" cy="6858000" type="screen4x3"/>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0" d="100"/>
          <a:sy n="70" d="100"/>
        </p:scale>
        <p:origin x="-762" y="-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6088" cy="5016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02075" y="0"/>
            <a:ext cx="2986088" cy="501650"/>
          </a:xfrm>
          <a:prstGeom prst="rect">
            <a:avLst/>
          </a:prstGeom>
        </p:spPr>
        <p:txBody>
          <a:bodyPr vert="horz" lIns="91440" tIns="45720" rIns="91440" bIns="45720" rtlCol="0"/>
          <a:lstStyle>
            <a:lvl1pPr algn="r">
              <a:defRPr sz="1200"/>
            </a:lvl1pPr>
          </a:lstStyle>
          <a:p>
            <a:fld id="{15C152FF-ABF2-4C34-93D1-9FE7CFF76374}" type="datetimeFigureOut">
              <a:rPr lang="en-US" smtClean="0"/>
              <a:pPr/>
              <a:t>8/28/2019</a:t>
            </a:fld>
            <a:endParaRPr lang="en-US"/>
          </a:p>
        </p:txBody>
      </p:sp>
      <p:sp>
        <p:nvSpPr>
          <p:cNvPr id="4" name="Slide Image Placeholder 3"/>
          <p:cNvSpPr>
            <a:spLocks noGrp="1" noRot="1" noChangeAspect="1"/>
          </p:cNvSpPr>
          <p:nvPr>
            <p:ph type="sldImg" idx="2"/>
          </p:nvPr>
        </p:nvSpPr>
        <p:spPr>
          <a:xfrm>
            <a:off x="939800" y="750888"/>
            <a:ext cx="5010150" cy="3759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8975" y="4760913"/>
            <a:ext cx="5511800" cy="45100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18650"/>
            <a:ext cx="2986088" cy="5016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02075" y="9518650"/>
            <a:ext cx="2986088" cy="501650"/>
          </a:xfrm>
          <a:prstGeom prst="rect">
            <a:avLst/>
          </a:prstGeom>
        </p:spPr>
        <p:txBody>
          <a:bodyPr vert="horz" lIns="91440" tIns="45720" rIns="91440" bIns="45720" rtlCol="0" anchor="b"/>
          <a:lstStyle>
            <a:lvl1pPr algn="r">
              <a:defRPr sz="1200"/>
            </a:lvl1pPr>
          </a:lstStyle>
          <a:p>
            <a:fld id="{5D71F102-EF59-454A-95E3-D9DE72613D1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C94B-80DA-4C42-8B11-4DA3A974AC2B}" type="datetime1">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785544-CF79-4596-9BAC-FCB67DB6AE43}" type="datetime1">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23F1A6-6A56-4B91-960A-3970CF6FD466}" type="datetime1">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D50AE9-E9CF-4024-8E3F-6B19C44B6FD9}" type="datetime1">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D38D2B-FA78-4B1E-AC6B-AA5B9BC5EFF0}" type="datetime1">
              <a:rPr lang="en-US" smtClean="0"/>
              <a:pPr/>
              <a:t>8/28/2019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E29656-9C96-4FED-9B1A-65E00B4AB5E7}" type="datetime1">
              <a:rPr lang="en-US" smtClean="0"/>
              <a:pPr/>
              <a:t>8/28/2019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8E8983-7843-4B05-83EF-9C8F26BB4BF5}" type="datetime1">
              <a:rPr lang="en-US" smtClean="0"/>
              <a:pPr/>
              <a:t>8/28/2019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1CEA32-DEB2-48AA-88BD-9DC503B62103}" type="datetime1">
              <a:rPr lang="en-US" smtClean="0"/>
              <a:pPr/>
              <a:t>8/28/2019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4FD4C-2335-4A5E-89DE-32360D39D9A0}" type="datetime1">
              <a:rPr lang="en-US" smtClean="0"/>
              <a:pPr/>
              <a:t>8/28/2019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6B8926-5D37-4D44-AD7D-170B12352F08}" type="datetime1">
              <a:rPr lang="en-US" smtClean="0"/>
              <a:pPr/>
              <a:t>8/28/2019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68F35F-EE7B-4E4D-927B-7653A372E69C}" type="datetime1">
              <a:rPr lang="en-US" smtClean="0"/>
              <a:pPr/>
              <a:t>8/28/2019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570C3-31F5-4616-957C-FC7905A0FD1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55405-2184-4647-8D07-5759154048C1}" type="datetime1">
              <a:rPr lang="en-US" smtClean="0"/>
              <a:pPr/>
              <a:t>8/28/2019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3570C3-31F5-4616-957C-FC7905A0FD1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2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8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9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1905000" y="2286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2050" name="Picture 2"/>
          <p:cNvPicPr>
            <a:picLocks noChangeAspect="1" noChangeArrowheads="1"/>
          </p:cNvPicPr>
          <p:nvPr/>
        </p:nvPicPr>
        <p:blipFill>
          <a:blip r:embed="rId2"/>
          <a:srcRect/>
          <a:stretch>
            <a:fillRect/>
          </a:stretch>
        </p:blipFill>
        <p:spPr bwMode="auto">
          <a:xfrm>
            <a:off x="2362200" y="0"/>
            <a:ext cx="3514725" cy="3905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52400" y="381000"/>
            <a:ext cx="1943100" cy="3810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0" y="762000"/>
            <a:ext cx="4800600" cy="3048000"/>
          </a:xfrm>
          <a:prstGeom prst="rect">
            <a:avLst/>
          </a:prstGeom>
          <a:noFill/>
          <a:ln w="9525">
            <a:noFill/>
            <a:miter lim="800000"/>
            <a:headEnd/>
            <a:tailEnd/>
          </a:ln>
          <a:effectLst/>
        </p:spPr>
      </p:pic>
      <p:pic>
        <p:nvPicPr>
          <p:cNvPr id="2053" name="Picture 5"/>
          <p:cNvPicPr>
            <a:picLocks noGrp="1" noChangeAspect="1" noChangeArrowheads="1"/>
          </p:cNvPicPr>
          <p:nvPr>
            <p:ph idx="1"/>
          </p:nvPr>
        </p:nvPicPr>
        <p:blipFill>
          <a:blip r:embed="rId5"/>
          <a:srcRect/>
          <a:stretch>
            <a:fillRect/>
          </a:stretch>
        </p:blipFill>
        <p:spPr bwMode="auto">
          <a:xfrm>
            <a:off x="4876800" y="457200"/>
            <a:ext cx="4267200" cy="3352800"/>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a:srcRect/>
          <a:stretch>
            <a:fillRect/>
          </a:stretch>
        </p:blipFill>
        <p:spPr bwMode="auto">
          <a:xfrm>
            <a:off x="0" y="3810000"/>
            <a:ext cx="9039225" cy="952500"/>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a:srcRect/>
          <a:stretch>
            <a:fillRect/>
          </a:stretch>
        </p:blipFill>
        <p:spPr bwMode="auto">
          <a:xfrm>
            <a:off x="152400" y="4800600"/>
            <a:ext cx="8839200" cy="2057400"/>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3F3570C3-31F5-4616-957C-FC7905A0FD17}"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102</a:t>
            </a:fld>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103</a:t>
            </a:fld>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p:cNvPicPr>
            <a:picLocks noChangeAspect="1" noChangeArrowheads="1"/>
          </p:cNvPicPr>
          <p:nvPr/>
        </p:nvPicPr>
        <p:blipFill>
          <a:blip r:embed="rId2"/>
          <a:srcRect/>
          <a:stretch>
            <a:fillRect/>
          </a:stretch>
        </p:blipFill>
        <p:spPr bwMode="auto">
          <a:xfrm>
            <a:off x="-1295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104</a:t>
            </a:fld>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6866" name="Picture 2"/>
          <p:cNvPicPr>
            <a:picLocks noChangeAspect="1" noChangeArrowheads="1"/>
          </p:cNvPicPr>
          <p:nvPr/>
        </p:nvPicPr>
        <p:blipFill>
          <a:blip r:embed="rId2"/>
          <a:srcRect/>
          <a:stretch>
            <a:fillRect/>
          </a:stretch>
        </p:blipFill>
        <p:spPr bwMode="auto">
          <a:xfrm>
            <a:off x="-1447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105</a:t>
            </a:fld>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p:cNvPicPr>
            <a:picLocks noChangeAspect="1" noChangeArrowheads="1"/>
          </p:cNvPicPr>
          <p:nvPr/>
        </p:nvPicPr>
        <p:blipFill>
          <a:blip r:embed="rId2"/>
          <a:srcRect/>
          <a:stretch>
            <a:fillRect/>
          </a:stretch>
        </p:blipFill>
        <p:spPr bwMode="auto">
          <a:xfrm>
            <a:off x="-1371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ChangeAspect="1" noChangeArrowheads="1"/>
          </p:cNvPicPr>
          <p:nvPr/>
        </p:nvPicPr>
        <p:blipFill>
          <a:blip r:embed="rId2"/>
          <a:srcRect/>
          <a:stretch>
            <a:fillRect/>
          </a:stretch>
        </p:blipFill>
        <p:spPr bwMode="auto">
          <a:xfrm>
            <a:off x="3429000" y="0"/>
            <a:ext cx="2533650" cy="381000"/>
          </a:xfrm>
          <a:prstGeom prst="rect">
            <a:avLst/>
          </a:prstGeom>
          <a:noFill/>
          <a:ln w="9525">
            <a:noFill/>
            <a:miter lim="800000"/>
            <a:headEnd/>
            <a:tailEnd/>
          </a:ln>
          <a:effectLst/>
        </p:spPr>
      </p:pic>
      <p:pic>
        <p:nvPicPr>
          <p:cNvPr id="3075" name="Picture 3"/>
          <p:cNvPicPr>
            <a:picLocks noGrp="1" noChangeAspect="1" noChangeArrowheads="1"/>
          </p:cNvPicPr>
          <p:nvPr>
            <p:ph idx="1"/>
          </p:nvPr>
        </p:nvPicPr>
        <p:blipFill>
          <a:blip r:embed="rId3"/>
          <a:srcRect/>
          <a:stretch>
            <a:fillRect/>
          </a:stretch>
        </p:blipFill>
        <p:spPr bwMode="auto">
          <a:xfrm>
            <a:off x="0" y="381000"/>
            <a:ext cx="8991600" cy="244792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0" y="2895600"/>
            <a:ext cx="5410200" cy="24384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5476875" y="2819400"/>
            <a:ext cx="3667125" cy="37338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3F3570C3-31F5-4616-957C-FC7905A0FD17}" type="slidenum">
              <a:rPr lang="en-US" smtClean="0"/>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110</a:t>
            </a:fld>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111</a:t>
            </a:fld>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4"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112</a:t>
            </a:fld>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113</a:t>
            </a:fld>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114</a:t>
            </a:fld>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06"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115</a:t>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130"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116</a:t>
            </a:fld>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117</a:t>
            </a:fld>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0178"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118</a:t>
            </a:fld>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119</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098" name="Picture 2"/>
          <p:cNvPicPr>
            <a:picLocks noChangeAspect="1" noChangeArrowheads="1"/>
          </p:cNvPicPr>
          <p:nvPr/>
        </p:nvPicPr>
        <p:blipFill>
          <a:blip r:embed="rId2"/>
          <a:srcRect/>
          <a:stretch>
            <a:fillRect/>
          </a:stretch>
        </p:blipFill>
        <p:spPr bwMode="auto">
          <a:xfrm>
            <a:off x="2209800" y="0"/>
            <a:ext cx="3657600" cy="357388"/>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228600" y="381000"/>
            <a:ext cx="8763000" cy="26670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0" y="3124200"/>
            <a:ext cx="4267200" cy="200025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4410075" y="3048001"/>
            <a:ext cx="4733925" cy="23622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6"/>
          <a:srcRect/>
          <a:stretch>
            <a:fillRect/>
          </a:stretch>
        </p:blipFill>
        <p:spPr bwMode="auto">
          <a:xfrm>
            <a:off x="0" y="5181600"/>
            <a:ext cx="2847975" cy="228599"/>
          </a:xfrm>
          <a:prstGeom prst="rect">
            <a:avLst/>
          </a:prstGeom>
          <a:noFill/>
          <a:ln w="9525">
            <a:noFill/>
            <a:miter lim="800000"/>
            <a:headEnd/>
            <a:tailEnd/>
          </a:ln>
          <a:effectLst/>
        </p:spPr>
      </p:pic>
      <p:pic>
        <p:nvPicPr>
          <p:cNvPr id="4103" name="Picture 7"/>
          <p:cNvPicPr>
            <a:picLocks noGrp="1" noChangeAspect="1" noChangeArrowheads="1"/>
          </p:cNvPicPr>
          <p:nvPr>
            <p:ph idx="1"/>
          </p:nvPr>
        </p:nvPicPr>
        <p:blipFill>
          <a:blip r:embed="rId7"/>
          <a:srcRect/>
          <a:stretch>
            <a:fillRect/>
          </a:stretch>
        </p:blipFill>
        <p:spPr bwMode="auto">
          <a:xfrm>
            <a:off x="0" y="5410200"/>
            <a:ext cx="8686800" cy="457201"/>
          </a:xfrm>
          <a:prstGeom prst="rect">
            <a:avLst/>
          </a:prstGeom>
          <a:noFill/>
          <a:ln w="9525">
            <a:noFill/>
            <a:miter lim="800000"/>
            <a:headEnd/>
            <a:tailEnd/>
          </a:ln>
          <a:effectLst/>
        </p:spPr>
      </p:pic>
      <p:pic>
        <p:nvPicPr>
          <p:cNvPr id="4104" name="Picture 8"/>
          <p:cNvPicPr>
            <a:picLocks noChangeAspect="1" noChangeArrowheads="1"/>
          </p:cNvPicPr>
          <p:nvPr/>
        </p:nvPicPr>
        <p:blipFill>
          <a:blip r:embed="rId8"/>
          <a:srcRect/>
          <a:stretch>
            <a:fillRect/>
          </a:stretch>
        </p:blipFill>
        <p:spPr bwMode="auto">
          <a:xfrm>
            <a:off x="2362200" y="5791200"/>
            <a:ext cx="6781800" cy="1066800"/>
          </a:xfrm>
          <a:prstGeom prst="rect">
            <a:avLst/>
          </a:prstGeom>
          <a:noFill/>
          <a:ln w="9525">
            <a:noFill/>
            <a:miter lim="800000"/>
            <a:headEnd/>
            <a:tailEnd/>
          </a:ln>
          <a:effectLst/>
        </p:spPr>
      </p:pic>
      <p:pic>
        <p:nvPicPr>
          <p:cNvPr id="4105" name="Picture 9"/>
          <p:cNvPicPr>
            <a:picLocks noChangeAspect="1" noChangeArrowheads="1"/>
          </p:cNvPicPr>
          <p:nvPr/>
        </p:nvPicPr>
        <p:blipFill>
          <a:blip r:embed="rId9"/>
          <a:srcRect/>
          <a:stretch>
            <a:fillRect/>
          </a:stretch>
        </p:blipFill>
        <p:spPr bwMode="auto">
          <a:xfrm>
            <a:off x="0" y="6172200"/>
            <a:ext cx="2066925" cy="228600"/>
          </a:xfrm>
          <a:prstGeom prst="rect">
            <a:avLst/>
          </a:prstGeom>
          <a:noFill/>
          <a:ln w="9525">
            <a:noFill/>
            <a:miter lim="800000"/>
            <a:headEnd/>
            <a:tailEnd/>
          </a:ln>
          <a:effectLst/>
        </p:spPr>
      </p:pic>
      <p:pic>
        <p:nvPicPr>
          <p:cNvPr id="4106" name="Picture 10"/>
          <p:cNvPicPr>
            <a:picLocks noChangeAspect="1" noChangeArrowheads="1"/>
          </p:cNvPicPr>
          <p:nvPr/>
        </p:nvPicPr>
        <p:blipFill>
          <a:blip r:embed="rId10"/>
          <a:srcRect/>
          <a:stretch>
            <a:fillRect/>
          </a:stretch>
        </p:blipFill>
        <p:spPr bwMode="auto">
          <a:xfrm>
            <a:off x="0" y="6477000"/>
            <a:ext cx="2152650" cy="209550"/>
          </a:xfrm>
          <a:prstGeom prst="rect">
            <a:avLst/>
          </a:prstGeom>
          <a:noFill/>
          <a:ln w="9525">
            <a:noFill/>
            <a:miter lim="800000"/>
            <a:headEnd/>
            <a:tailEnd/>
          </a:ln>
          <a:effectLst/>
        </p:spPr>
      </p:pic>
      <p:sp>
        <p:nvSpPr>
          <p:cNvPr id="12" name="Slide Number Placeholder 11"/>
          <p:cNvSpPr>
            <a:spLocks noGrp="1"/>
          </p:cNvSpPr>
          <p:nvPr>
            <p:ph type="sldNum" sz="quarter" idx="12"/>
          </p:nvPr>
        </p:nvSpPr>
        <p:spPr/>
        <p:txBody>
          <a:bodyPr/>
          <a:lstStyle/>
          <a:p>
            <a:fld id="{3F3570C3-31F5-4616-957C-FC7905A0FD17}" type="slidenum">
              <a:rPr lang="en-US" smtClean="0"/>
              <a:pPr/>
              <a:t>12</a:t>
            </a:fld>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2226" name="Picture 2"/>
          <p:cNvPicPr>
            <a:picLocks noChangeAspect="1" noChangeArrowheads="1"/>
          </p:cNvPicPr>
          <p:nvPr/>
        </p:nvPicPr>
        <p:blipFill>
          <a:blip r:embed="rId2"/>
          <a:srcRect/>
          <a:stretch>
            <a:fillRect/>
          </a:stretch>
        </p:blipFill>
        <p:spPr bwMode="auto">
          <a:xfrm>
            <a:off x="-2286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3250"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4274"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122</a:t>
            </a:fld>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5298"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123</a:t>
            </a:fld>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6322"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124</a:t>
            </a:fld>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126</a:t>
            </a:fld>
            <a:endParaRPr 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9394"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127</a:t>
            </a:fld>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0418"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128</a:t>
            </a:fld>
            <a:endParaRPr 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42"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129</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55638"/>
          </a:xfrm>
        </p:spPr>
        <p:txBody>
          <a:bodyPr>
            <a:normAutofit fontScale="90000"/>
          </a:bodyPr>
          <a:lstStyle/>
          <a:p>
            <a:endParaRPr lang="en-IN" dirty="0"/>
          </a:p>
        </p:txBody>
      </p:sp>
      <p:pic>
        <p:nvPicPr>
          <p:cNvPr id="5122" name="Picture 2"/>
          <p:cNvPicPr>
            <a:picLocks noChangeAspect="1" noChangeArrowheads="1"/>
          </p:cNvPicPr>
          <p:nvPr/>
        </p:nvPicPr>
        <p:blipFill>
          <a:blip r:embed="rId2"/>
          <a:srcRect/>
          <a:stretch>
            <a:fillRect/>
          </a:stretch>
        </p:blipFill>
        <p:spPr bwMode="auto">
          <a:xfrm>
            <a:off x="2514600" y="0"/>
            <a:ext cx="4505325" cy="2952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0" y="381000"/>
            <a:ext cx="9144000" cy="1981200"/>
          </a:xfrm>
          <a:prstGeom prst="rect">
            <a:avLst/>
          </a:prstGeom>
          <a:noFill/>
          <a:ln w="9525">
            <a:noFill/>
            <a:miter lim="800000"/>
            <a:headEnd/>
            <a:tailEnd/>
          </a:ln>
          <a:effectLst/>
        </p:spPr>
      </p:pic>
      <p:pic>
        <p:nvPicPr>
          <p:cNvPr id="5124" name="Picture 4"/>
          <p:cNvPicPr>
            <a:picLocks noGrp="1" noChangeAspect="1" noChangeArrowheads="1"/>
          </p:cNvPicPr>
          <p:nvPr>
            <p:ph idx="1"/>
          </p:nvPr>
        </p:nvPicPr>
        <p:blipFill>
          <a:blip r:embed="rId4"/>
          <a:srcRect/>
          <a:stretch>
            <a:fillRect/>
          </a:stretch>
        </p:blipFill>
        <p:spPr bwMode="auto">
          <a:xfrm>
            <a:off x="228600" y="2438400"/>
            <a:ext cx="7924800" cy="2152650"/>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0" y="4648200"/>
            <a:ext cx="5381625" cy="285750"/>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66676" y="5181600"/>
            <a:ext cx="9210676" cy="1676400"/>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3F3570C3-31F5-4616-957C-FC7905A0FD17}" type="slidenum">
              <a:rPr lang="en-US" smtClean="0"/>
              <a:pPr/>
              <a:t>13</a:t>
            </a:fld>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2466"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130</a:t>
            </a:fld>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3490"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131</a:t>
            </a:fld>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4514"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132</a:t>
            </a:fld>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5538"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133</a:t>
            </a:fld>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6562"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134</a:t>
            </a:fld>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7586"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135</a:t>
            </a:fld>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8610"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136</a:t>
            </a:fld>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9634"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137</a:t>
            </a:fld>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0658" name="Picture 2"/>
          <p:cNvPicPr>
            <a:picLocks noChangeAspect="1" noChangeArrowheads="1"/>
          </p:cNvPicPr>
          <p:nvPr/>
        </p:nvPicPr>
        <p:blipFill>
          <a:blip r:embed="rId2"/>
          <a:srcRect/>
          <a:stretch>
            <a:fillRect/>
          </a:stretch>
        </p:blipFill>
        <p:spPr bwMode="auto">
          <a:xfrm>
            <a:off x="-1447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138</a:t>
            </a:fld>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682" name="Picture 2"/>
          <p:cNvPicPr>
            <a:picLocks noChangeAspect="1" noChangeArrowheads="1"/>
          </p:cNvPicPr>
          <p:nvPr/>
        </p:nvPicPr>
        <p:blipFill>
          <a:blip r:embed="rId2"/>
          <a:srcRect/>
          <a:stretch>
            <a:fillRect/>
          </a:stretch>
        </p:blipFill>
        <p:spPr bwMode="auto">
          <a:xfrm>
            <a:off x="-1676400" y="-2286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139</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6146" name="Picture 2"/>
          <p:cNvPicPr>
            <a:picLocks noChangeAspect="1" noChangeArrowheads="1"/>
          </p:cNvPicPr>
          <p:nvPr/>
        </p:nvPicPr>
        <p:blipFill>
          <a:blip r:embed="rId2"/>
          <a:srcRect/>
          <a:stretch>
            <a:fillRect/>
          </a:stretch>
        </p:blipFill>
        <p:spPr bwMode="auto">
          <a:xfrm>
            <a:off x="1828800" y="0"/>
            <a:ext cx="5172075" cy="3238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0" y="304800"/>
            <a:ext cx="9144000" cy="1981200"/>
          </a:xfrm>
          <a:prstGeom prst="rect">
            <a:avLst/>
          </a:prstGeom>
          <a:noFill/>
          <a:ln w="9525">
            <a:noFill/>
            <a:miter lim="800000"/>
            <a:headEnd/>
            <a:tailEnd/>
          </a:ln>
          <a:effectLst/>
        </p:spPr>
      </p:pic>
      <p:pic>
        <p:nvPicPr>
          <p:cNvPr id="6148" name="Picture 4"/>
          <p:cNvPicPr>
            <a:picLocks noGrp="1" noChangeAspect="1" noChangeArrowheads="1"/>
          </p:cNvPicPr>
          <p:nvPr>
            <p:ph idx="1"/>
          </p:nvPr>
        </p:nvPicPr>
        <p:blipFill>
          <a:blip r:embed="rId4"/>
          <a:srcRect/>
          <a:stretch>
            <a:fillRect/>
          </a:stretch>
        </p:blipFill>
        <p:spPr bwMode="auto">
          <a:xfrm>
            <a:off x="1371600" y="2286000"/>
            <a:ext cx="7772400" cy="1905000"/>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0" y="4191000"/>
            <a:ext cx="4572000" cy="2667000"/>
          </a:xfrm>
          <a:prstGeom prst="rect">
            <a:avLst/>
          </a:prstGeom>
          <a:noFill/>
          <a:ln w="9525">
            <a:noFill/>
            <a:miter lim="800000"/>
            <a:headEnd/>
            <a:tailEnd/>
          </a:ln>
          <a:effectLst/>
        </p:spPr>
      </p:pic>
      <p:pic>
        <p:nvPicPr>
          <p:cNvPr id="6150" name="Picture 6"/>
          <p:cNvPicPr>
            <a:picLocks noChangeAspect="1" noChangeArrowheads="1"/>
          </p:cNvPicPr>
          <p:nvPr/>
        </p:nvPicPr>
        <p:blipFill>
          <a:blip r:embed="rId6"/>
          <a:srcRect/>
          <a:stretch>
            <a:fillRect/>
          </a:stretch>
        </p:blipFill>
        <p:spPr bwMode="auto">
          <a:xfrm>
            <a:off x="4648200" y="4495800"/>
            <a:ext cx="4495800" cy="2057400"/>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3F3570C3-31F5-4616-957C-FC7905A0FD17}" type="slidenum">
              <a:rPr lang="en-US" smtClean="0"/>
              <a:pPr/>
              <a:t>14</a:t>
            </a:fld>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2706"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140</a:t>
            </a:fld>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3730" name="Picture 2"/>
          <p:cNvPicPr>
            <a:picLocks noChangeAspect="1" noChangeArrowheads="1"/>
          </p:cNvPicPr>
          <p:nvPr/>
        </p:nvPicPr>
        <p:blipFill>
          <a:blip r:embed="rId2"/>
          <a:srcRect/>
          <a:stretch>
            <a:fillRect/>
          </a:stretch>
        </p:blipFill>
        <p:spPr bwMode="auto">
          <a:xfrm>
            <a:off x="-1295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141</a:t>
            </a:fld>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r>
              <a:rPr lang="en-US" b="1" smtClean="0">
                <a:solidFill>
                  <a:srgbClr val="FF0000"/>
                </a:solidFill>
              </a:rPr>
              <a:t>Completed</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142</a:t>
            </a:fld>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F3570C3-31F5-4616-957C-FC7905A0FD17}" type="slidenum">
              <a:rPr lang="en-US" smtClean="0"/>
              <a:pPr/>
              <a:t>143</a:t>
            </a:fld>
            <a:endParaRPr 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1981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144</a:t>
            </a:fld>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Autofit/>
          </a:bodyPr>
          <a:lstStyle/>
          <a:p>
            <a:r>
              <a:rPr lang="en-US" sz="2800" b="1" i="1" u="sng" dirty="0" smtClean="0">
                <a:solidFill>
                  <a:srgbClr val="FF0000"/>
                </a:solidFill>
                <a:latin typeface="Times New Roman" pitchFamily="18" charset="0"/>
                <a:cs typeface="Times New Roman" pitchFamily="18" charset="0"/>
              </a:rPr>
              <a:t>FIBER SPLICING-</a:t>
            </a:r>
            <a:r>
              <a:rPr lang="en-US" sz="1600" b="1" i="1" u="sng" dirty="0" smtClean="0">
                <a:solidFill>
                  <a:srgbClr val="FF0000"/>
                </a:solidFill>
                <a:latin typeface="Times New Roman" pitchFamily="18" charset="0"/>
                <a:cs typeface="Times New Roman" pitchFamily="18" charset="0"/>
              </a:rPr>
              <a:t>Keiser</a:t>
            </a:r>
            <a:endParaRPr lang="en-US" sz="2800" b="1"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762000"/>
            <a:ext cx="8839200" cy="5867400"/>
          </a:xfrm>
        </p:spPr>
        <p:txBody>
          <a:bodyPr>
            <a:normAutofit fontScale="85000" lnSpcReduction="20000"/>
          </a:bodyPr>
          <a:lstStyle/>
          <a:p>
            <a:pPr algn="just"/>
            <a:r>
              <a:rPr lang="en-US" dirty="0" smtClean="0">
                <a:solidFill>
                  <a:srgbClr val="0070C0"/>
                </a:solidFill>
                <a:latin typeface="Times New Roman" pitchFamily="18" charset="0"/>
                <a:cs typeface="Times New Roman" pitchFamily="18" charset="0"/>
              </a:rPr>
              <a:t>A fiber splice is a </a:t>
            </a:r>
            <a:r>
              <a:rPr lang="en-US" dirty="0" smtClean="0">
                <a:solidFill>
                  <a:srgbClr val="FF0000"/>
                </a:solidFill>
                <a:latin typeface="Times New Roman" pitchFamily="18" charset="0"/>
                <a:cs typeface="Times New Roman" pitchFamily="18" charset="0"/>
              </a:rPr>
              <a:t>permanent or semi-permanent </a:t>
            </a:r>
            <a:r>
              <a:rPr lang="en-US" dirty="0" smtClean="0">
                <a:solidFill>
                  <a:srgbClr val="0070C0"/>
                </a:solidFill>
                <a:latin typeface="Times New Roman" pitchFamily="18" charset="0"/>
                <a:cs typeface="Times New Roman" pitchFamily="18" charset="0"/>
              </a:rPr>
              <a:t>joint formed between </a:t>
            </a:r>
            <a:r>
              <a:rPr lang="en-US" dirty="0" smtClean="0">
                <a:solidFill>
                  <a:srgbClr val="FF0000"/>
                </a:solidFill>
                <a:latin typeface="Times New Roman" pitchFamily="18" charset="0"/>
                <a:cs typeface="Times New Roman" pitchFamily="18" charset="0"/>
              </a:rPr>
              <a:t>two</a:t>
            </a:r>
            <a:r>
              <a:rPr lang="en-US" dirty="0" smtClean="0">
                <a:solidFill>
                  <a:srgbClr val="0070C0"/>
                </a:solidFill>
                <a:latin typeface="Times New Roman" pitchFamily="18" charset="0"/>
                <a:cs typeface="Times New Roman" pitchFamily="18" charset="0"/>
              </a:rPr>
              <a:t> individual optical fibers. </a:t>
            </a:r>
          </a:p>
          <a:p>
            <a:pPr algn="just"/>
            <a:endParaRPr lang="en-US" dirty="0" smtClean="0">
              <a:latin typeface="Times New Roman" pitchFamily="18" charset="0"/>
              <a:cs typeface="Times New Roman" pitchFamily="18" charset="0"/>
            </a:endParaRPr>
          </a:p>
          <a:p>
            <a:pPr algn="just"/>
            <a:r>
              <a:rPr lang="en-US" dirty="0" smtClean="0">
                <a:solidFill>
                  <a:srgbClr val="00B050"/>
                </a:solidFill>
                <a:latin typeface="Times New Roman" pitchFamily="18" charset="0"/>
                <a:cs typeface="Times New Roman" pitchFamily="18" charset="0"/>
              </a:rPr>
              <a:t>These are typically used to create </a:t>
            </a:r>
            <a:r>
              <a:rPr lang="en-US" dirty="0" smtClean="0">
                <a:solidFill>
                  <a:srgbClr val="FF0000"/>
                </a:solidFill>
                <a:latin typeface="Times New Roman" pitchFamily="18" charset="0"/>
                <a:cs typeface="Times New Roman" pitchFamily="18" charset="0"/>
              </a:rPr>
              <a:t>long-haul</a:t>
            </a:r>
            <a:r>
              <a:rPr lang="en-US" dirty="0" smtClean="0">
                <a:solidFill>
                  <a:srgbClr val="00B050"/>
                </a:solidFill>
                <a:latin typeface="Times New Roman" pitchFamily="18" charset="0"/>
                <a:cs typeface="Times New Roman" pitchFamily="18" charset="0"/>
              </a:rPr>
              <a:t> optical fiber links or in situations where frequent </a:t>
            </a:r>
            <a:r>
              <a:rPr lang="en-US" dirty="0" smtClean="0">
                <a:solidFill>
                  <a:srgbClr val="FF0000"/>
                </a:solidFill>
                <a:latin typeface="Times New Roman" pitchFamily="18" charset="0"/>
                <a:cs typeface="Times New Roman" pitchFamily="18" charset="0"/>
              </a:rPr>
              <a:t>connection and disconnection are not needed.</a:t>
            </a:r>
          </a:p>
          <a:p>
            <a:pPr algn="just"/>
            <a:endParaRPr lang="en-US" dirty="0" smtClean="0">
              <a:solidFill>
                <a:srgbClr val="00B050"/>
              </a:solidFill>
              <a:latin typeface="Times New Roman" pitchFamily="18" charset="0"/>
              <a:cs typeface="Times New Roman" pitchFamily="18" charset="0"/>
            </a:endParaRPr>
          </a:p>
          <a:p>
            <a:pPr algn="just"/>
            <a:r>
              <a:rPr lang="en-US" dirty="0" smtClean="0">
                <a:solidFill>
                  <a:srgbClr val="002060"/>
                </a:solidFill>
                <a:latin typeface="Times New Roman" pitchFamily="18" charset="0"/>
                <a:cs typeface="Times New Roman" pitchFamily="18" charset="0"/>
              </a:rPr>
              <a:t>In making and evaluating such splices, one must take into account the </a:t>
            </a:r>
            <a:r>
              <a:rPr lang="en-US" dirty="0" smtClean="0">
                <a:solidFill>
                  <a:srgbClr val="FF0000"/>
                </a:solidFill>
                <a:latin typeface="Times New Roman" pitchFamily="18" charset="0"/>
                <a:cs typeface="Times New Roman" pitchFamily="18" charset="0"/>
              </a:rPr>
              <a:t>geometrical differences </a:t>
            </a:r>
            <a:r>
              <a:rPr lang="en-US" dirty="0" smtClean="0">
                <a:solidFill>
                  <a:srgbClr val="002060"/>
                </a:solidFill>
                <a:latin typeface="Times New Roman" pitchFamily="18" charset="0"/>
                <a:cs typeface="Times New Roman" pitchFamily="18" charset="0"/>
              </a:rPr>
              <a:t>in the two fibers, fiber misalignments at the joint, and the mechanical strength of the splice.</a:t>
            </a:r>
          </a:p>
          <a:p>
            <a:pPr algn="just"/>
            <a:endParaRPr lang="en-US" dirty="0" smtClean="0">
              <a:latin typeface="Times New Roman" pitchFamily="18" charset="0"/>
              <a:cs typeface="Times New Roman" pitchFamily="18" charset="0"/>
            </a:endParaRPr>
          </a:p>
          <a:p>
            <a:pPr algn="just"/>
            <a:r>
              <a:rPr lang="en-US" sz="2600" dirty="0" smtClean="0">
                <a:solidFill>
                  <a:srgbClr val="0070C0"/>
                </a:solidFill>
                <a:latin typeface="Times New Roman" pitchFamily="18" charset="0"/>
                <a:cs typeface="Times New Roman" pitchFamily="18" charset="0"/>
              </a:rPr>
              <a:t>Splices may be divided into two broad categories depending upon the splicing technique utilized. </a:t>
            </a:r>
          </a:p>
          <a:p>
            <a:pPr algn="just"/>
            <a:endParaRPr lang="en-US" sz="2600" dirty="0" smtClean="0">
              <a:latin typeface="Times New Roman" pitchFamily="18" charset="0"/>
              <a:cs typeface="Times New Roman" pitchFamily="18" charset="0"/>
            </a:endParaRPr>
          </a:p>
          <a:p>
            <a:pPr algn="just"/>
            <a:r>
              <a:rPr lang="en-US" sz="2600" dirty="0" smtClean="0">
                <a:solidFill>
                  <a:srgbClr val="FF0000"/>
                </a:solidFill>
                <a:latin typeface="Times New Roman" pitchFamily="18" charset="0"/>
                <a:cs typeface="Times New Roman" pitchFamily="18" charset="0"/>
              </a:rPr>
              <a:t>These are </a:t>
            </a:r>
            <a:r>
              <a:rPr lang="en-US" sz="2600" dirty="0" smtClean="0">
                <a:solidFill>
                  <a:srgbClr val="00B050"/>
                </a:solidFill>
                <a:latin typeface="Times New Roman" pitchFamily="18" charset="0"/>
                <a:cs typeface="Times New Roman" pitchFamily="18" charset="0"/>
              </a:rPr>
              <a:t>fusion splicing or welding and mechanical </a:t>
            </a:r>
            <a:r>
              <a:rPr lang="en-US" sz="2600" dirty="0" smtClean="0">
                <a:solidFill>
                  <a:srgbClr val="FF0000"/>
                </a:solidFill>
                <a:latin typeface="Times New Roman" pitchFamily="18" charset="0"/>
                <a:cs typeface="Times New Roman" pitchFamily="18" charset="0"/>
              </a:rPr>
              <a:t>splicing.</a:t>
            </a:r>
            <a:endParaRPr lang="en-US" sz="2600" dirty="0" smtClean="0">
              <a:solidFill>
                <a:srgbClr val="FF0000"/>
              </a:solidFill>
              <a:latin typeface="Times New Roman" pitchFamily="18" charset="0"/>
              <a:ea typeface="Tahoma" pitchFamily="34" charset="0"/>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3F3570C3-31F5-4616-957C-FC7905A0FD17}" type="slidenum">
              <a:rPr lang="en-US" smtClean="0"/>
              <a:pPr/>
              <a:t>145</a:t>
            </a:fld>
            <a:endParaRPr 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534400" cy="457200"/>
          </a:xfrm>
        </p:spPr>
        <p:txBody>
          <a:bodyPr>
            <a:noAutofit/>
          </a:bodyPr>
          <a:lstStyle/>
          <a:p>
            <a:r>
              <a:rPr lang="en-US" sz="2800" b="1" i="1" u="sng" dirty="0" smtClean="0">
                <a:solidFill>
                  <a:srgbClr val="FF0000"/>
                </a:solidFill>
                <a:latin typeface="Times New Roman" pitchFamily="18" charset="0"/>
                <a:cs typeface="Times New Roman" pitchFamily="18" charset="0"/>
              </a:rPr>
              <a:t>Splicing Techniques</a:t>
            </a:r>
            <a:endParaRPr lang="en-US" sz="2800" b="1"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457200"/>
            <a:ext cx="8763000" cy="6400800"/>
          </a:xfrm>
        </p:spPr>
        <p:txBody>
          <a:bodyPr>
            <a:normAutofit fontScale="92500"/>
          </a:bodyPr>
          <a:lstStyle/>
          <a:p>
            <a:pPr algn="just"/>
            <a:r>
              <a:rPr lang="en-US" sz="2400" dirty="0" smtClean="0">
                <a:solidFill>
                  <a:srgbClr val="0070C0"/>
                </a:solidFill>
                <a:latin typeface="Times New Roman" pitchFamily="18" charset="0"/>
                <a:cs typeface="Times New Roman" pitchFamily="18" charset="0"/>
              </a:rPr>
              <a:t>Fusion splicing techniques include the </a:t>
            </a:r>
            <a:r>
              <a:rPr lang="en-US" sz="2400" dirty="0" smtClean="0">
                <a:solidFill>
                  <a:srgbClr val="FF0000"/>
                </a:solidFill>
                <a:latin typeface="Times New Roman" pitchFamily="18" charset="0"/>
                <a:cs typeface="Times New Roman" pitchFamily="18" charset="0"/>
              </a:rPr>
              <a:t>Fusion splice</a:t>
            </a:r>
            <a:r>
              <a:rPr lang="en-US" sz="2400" dirty="0" smtClean="0">
                <a:solidFill>
                  <a:srgbClr val="0070C0"/>
                </a:solidFill>
                <a:latin typeface="Times New Roman" pitchFamily="18" charset="0"/>
                <a:cs typeface="Times New Roman" pitchFamily="18" charset="0"/>
              </a:rPr>
              <a:t>, the </a:t>
            </a:r>
            <a:r>
              <a:rPr lang="en-US" sz="2400" dirty="0" smtClean="0">
                <a:solidFill>
                  <a:srgbClr val="FF0000"/>
                </a:solidFill>
                <a:latin typeface="Times New Roman" pitchFamily="18" charset="0"/>
                <a:cs typeface="Times New Roman" pitchFamily="18" charset="0"/>
              </a:rPr>
              <a:t>V-groove mechanical splice</a:t>
            </a:r>
            <a:r>
              <a:rPr lang="en-US" sz="2400" dirty="0" smtClean="0">
                <a:solidFill>
                  <a:srgbClr val="0070C0"/>
                </a:solidFill>
                <a:latin typeface="Times New Roman" pitchFamily="18" charset="0"/>
                <a:cs typeface="Times New Roman" pitchFamily="18" charset="0"/>
              </a:rPr>
              <a:t>, and the </a:t>
            </a:r>
            <a:r>
              <a:rPr lang="en-US" sz="2400" dirty="0" smtClean="0">
                <a:solidFill>
                  <a:srgbClr val="FF0000"/>
                </a:solidFill>
                <a:latin typeface="Times New Roman" pitchFamily="18" charset="0"/>
                <a:cs typeface="Times New Roman" pitchFamily="18" charset="0"/>
              </a:rPr>
              <a:t>elastic-tube splice</a:t>
            </a:r>
            <a:r>
              <a:rPr lang="en-US" sz="2400" dirty="0" smtClean="0">
                <a:solidFill>
                  <a:srgbClr val="00B050"/>
                </a:solidFill>
                <a:latin typeface="Times New Roman" pitchFamily="18" charset="0"/>
                <a:cs typeface="Times New Roman" pitchFamily="18" charset="0"/>
              </a:rPr>
              <a:t>.</a:t>
            </a:r>
          </a:p>
          <a:p>
            <a:pPr algn="just"/>
            <a:endParaRPr lang="en-US" sz="1700" dirty="0" smtClean="0">
              <a:solidFill>
                <a:srgbClr val="00B050"/>
              </a:solidFill>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The </a:t>
            </a:r>
            <a:r>
              <a:rPr lang="en-US" sz="2400" dirty="0" smtClean="0">
                <a:solidFill>
                  <a:srgbClr val="FF0000"/>
                </a:solidFill>
                <a:latin typeface="Times New Roman" pitchFamily="18" charset="0"/>
                <a:cs typeface="Times New Roman" pitchFamily="18" charset="0"/>
              </a:rPr>
              <a:t>first</a:t>
            </a:r>
            <a:r>
              <a:rPr lang="en-US" sz="2400" dirty="0" smtClean="0">
                <a:solidFill>
                  <a:srgbClr val="00B050"/>
                </a:solidFill>
                <a:latin typeface="Times New Roman" pitchFamily="18" charset="0"/>
                <a:cs typeface="Times New Roman" pitchFamily="18" charset="0"/>
              </a:rPr>
              <a:t> technique yields a </a:t>
            </a:r>
            <a:r>
              <a:rPr lang="en-US" sz="2400" dirty="0" smtClean="0">
                <a:solidFill>
                  <a:srgbClr val="FF0000"/>
                </a:solidFill>
                <a:latin typeface="Times New Roman" pitchFamily="18" charset="0"/>
                <a:cs typeface="Times New Roman" pitchFamily="18" charset="0"/>
              </a:rPr>
              <a:t>permanent joint</a:t>
            </a:r>
            <a:r>
              <a:rPr lang="en-US" sz="2400" dirty="0" smtClean="0">
                <a:solidFill>
                  <a:srgbClr val="00B050"/>
                </a:solidFill>
                <a:latin typeface="Times New Roman" pitchFamily="18" charset="0"/>
                <a:cs typeface="Times New Roman" pitchFamily="18" charset="0"/>
              </a:rPr>
              <a:t>, whereas other two types of splices can be disassembled if necessary.</a:t>
            </a:r>
          </a:p>
          <a:p>
            <a:pPr algn="just"/>
            <a:endParaRPr lang="en-US" sz="1500" dirty="0" smtClean="0">
              <a:solidFill>
                <a:srgbClr val="00B050"/>
              </a:solidFill>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Fusion splices are made by thermally bonding together prepared fiber ends, as pictured in Fig.5.17 .</a:t>
            </a:r>
          </a:p>
          <a:p>
            <a:pPr algn="just"/>
            <a:endParaRPr lang="en-US" sz="1700" dirty="0" smtClean="0">
              <a:solidFill>
                <a:srgbClr val="0070C0"/>
              </a:solidFill>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In this method, the fiber ends are first </a:t>
            </a:r>
            <a:r>
              <a:rPr lang="en-US" sz="2400" dirty="0" err="1" smtClean="0">
                <a:solidFill>
                  <a:srgbClr val="0070C0"/>
                </a:solidFill>
                <a:latin typeface="Times New Roman" pitchFamily="18" charset="0"/>
                <a:cs typeface="Times New Roman" pitchFamily="18" charset="0"/>
              </a:rPr>
              <a:t>prealigned</a:t>
            </a:r>
            <a:r>
              <a:rPr lang="en-US" sz="2400" dirty="0" smtClean="0">
                <a:solidFill>
                  <a:srgbClr val="0070C0"/>
                </a:solidFill>
                <a:latin typeface="Times New Roman" pitchFamily="18" charset="0"/>
                <a:cs typeface="Times New Roman" pitchFamily="18" charset="0"/>
              </a:rPr>
              <a:t> and butted together.</a:t>
            </a:r>
          </a:p>
          <a:p>
            <a:pPr algn="just"/>
            <a:r>
              <a:rPr lang="en-US" sz="2400" dirty="0" smtClean="0">
                <a:solidFill>
                  <a:srgbClr val="00B050"/>
                </a:solidFill>
                <a:latin typeface="Times New Roman" pitchFamily="18" charset="0"/>
                <a:ea typeface="Tahoma" pitchFamily="34" charset="0"/>
                <a:cs typeface="Times New Roman" pitchFamily="18" charset="0"/>
              </a:rPr>
              <a:t>This is done either in a grooved fiber holder or under a microscope with micromanipulators.</a:t>
            </a:r>
          </a:p>
          <a:p>
            <a:pPr algn="just"/>
            <a:endParaRPr lang="en-US" sz="1600" dirty="0" smtClean="0">
              <a:latin typeface="Times New Roman" pitchFamily="18" charset="0"/>
              <a:ea typeface="Tahoma" pitchFamily="34" charset="0"/>
              <a:cs typeface="Times New Roman" pitchFamily="18" charset="0"/>
            </a:endParaRPr>
          </a:p>
          <a:p>
            <a:pPr algn="just"/>
            <a:r>
              <a:rPr lang="en-US" sz="2400" dirty="0" smtClean="0">
                <a:solidFill>
                  <a:srgbClr val="0070C0"/>
                </a:solidFill>
                <a:latin typeface="Times New Roman" pitchFamily="18" charset="0"/>
                <a:ea typeface="Tahoma" pitchFamily="34" charset="0"/>
                <a:cs typeface="Times New Roman" pitchFamily="18" charset="0"/>
              </a:rPr>
              <a:t>The </a:t>
            </a:r>
            <a:r>
              <a:rPr lang="en-US" sz="2400" dirty="0" smtClean="0">
                <a:solidFill>
                  <a:srgbClr val="FF0000"/>
                </a:solidFill>
                <a:latin typeface="Times New Roman" pitchFamily="18" charset="0"/>
                <a:ea typeface="Tahoma" pitchFamily="34" charset="0"/>
                <a:cs typeface="Times New Roman" pitchFamily="18" charset="0"/>
              </a:rPr>
              <a:t>butt </a:t>
            </a:r>
            <a:r>
              <a:rPr lang="en-US" sz="2400" dirty="0" smtClean="0">
                <a:solidFill>
                  <a:srgbClr val="0070C0"/>
                </a:solidFill>
                <a:latin typeface="Times New Roman" pitchFamily="18" charset="0"/>
                <a:ea typeface="Tahoma" pitchFamily="34" charset="0"/>
                <a:cs typeface="Times New Roman" pitchFamily="18" charset="0"/>
              </a:rPr>
              <a:t>joint is then heated with an </a:t>
            </a:r>
            <a:r>
              <a:rPr lang="en-US" sz="2400" dirty="0" smtClean="0">
                <a:solidFill>
                  <a:srgbClr val="FF0000"/>
                </a:solidFill>
                <a:latin typeface="Times New Roman" pitchFamily="18" charset="0"/>
                <a:ea typeface="Tahoma" pitchFamily="34" charset="0"/>
                <a:cs typeface="Times New Roman" pitchFamily="18" charset="0"/>
              </a:rPr>
              <a:t>electric arc </a:t>
            </a:r>
            <a:r>
              <a:rPr lang="en-US" sz="2400" dirty="0" smtClean="0">
                <a:solidFill>
                  <a:srgbClr val="0070C0"/>
                </a:solidFill>
                <a:latin typeface="Times New Roman" pitchFamily="18" charset="0"/>
                <a:ea typeface="Tahoma" pitchFamily="34" charset="0"/>
                <a:cs typeface="Times New Roman" pitchFamily="18" charset="0"/>
              </a:rPr>
              <a:t>or a </a:t>
            </a:r>
            <a:r>
              <a:rPr lang="en-US" sz="2400" dirty="0" smtClean="0">
                <a:solidFill>
                  <a:srgbClr val="FF0000"/>
                </a:solidFill>
                <a:latin typeface="Times New Roman" pitchFamily="18" charset="0"/>
                <a:ea typeface="Tahoma" pitchFamily="34" charset="0"/>
                <a:cs typeface="Times New Roman" pitchFamily="18" charset="0"/>
              </a:rPr>
              <a:t>laser</a:t>
            </a:r>
            <a:r>
              <a:rPr lang="en-US" sz="2400" dirty="0" smtClean="0">
                <a:solidFill>
                  <a:srgbClr val="0070C0"/>
                </a:solidFill>
                <a:latin typeface="Times New Roman" pitchFamily="18" charset="0"/>
                <a:ea typeface="Tahoma" pitchFamily="34" charset="0"/>
                <a:cs typeface="Times New Roman" pitchFamily="18" charset="0"/>
              </a:rPr>
              <a:t> pulse so that the fiber ends are momentarily </a:t>
            </a:r>
            <a:r>
              <a:rPr lang="en-US" sz="2400" dirty="0" smtClean="0">
                <a:solidFill>
                  <a:srgbClr val="FF0000"/>
                </a:solidFill>
                <a:latin typeface="Times New Roman" pitchFamily="18" charset="0"/>
                <a:ea typeface="Tahoma" pitchFamily="34" charset="0"/>
                <a:cs typeface="Times New Roman" pitchFamily="18" charset="0"/>
              </a:rPr>
              <a:t>melted and hence bonded together.</a:t>
            </a:r>
          </a:p>
          <a:p>
            <a:pPr algn="just"/>
            <a:endParaRPr lang="en-US" sz="1400" dirty="0" smtClean="0">
              <a:latin typeface="Times New Roman" pitchFamily="18" charset="0"/>
              <a:ea typeface="Tahoma" pitchFamily="34" charset="0"/>
              <a:cs typeface="Times New Roman" pitchFamily="18" charset="0"/>
            </a:endParaRPr>
          </a:p>
          <a:p>
            <a:pPr algn="just"/>
            <a:r>
              <a:rPr lang="en-US" sz="2400" dirty="0" smtClean="0">
                <a:solidFill>
                  <a:srgbClr val="00B050"/>
                </a:solidFill>
                <a:latin typeface="Times New Roman" pitchFamily="18" charset="0"/>
                <a:ea typeface="Tahoma" pitchFamily="34" charset="0"/>
                <a:cs typeface="Times New Roman" pitchFamily="18" charset="0"/>
              </a:rPr>
              <a:t>This technique can produce </a:t>
            </a:r>
            <a:r>
              <a:rPr lang="en-US" sz="2400" dirty="0" smtClean="0">
                <a:solidFill>
                  <a:srgbClr val="FF0000"/>
                </a:solidFill>
                <a:latin typeface="Times New Roman" pitchFamily="18" charset="0"/>
                <a:ea typeface="Tahoma" pitchFamily="34" charset="0"/>
                <a:cs typeface="Times New Roman" pitchFamily="18" charset="0"/>
              </a:rPr>
              <a:t>very low </a:t>
            </a:r>
            <a:r>
              <a:rPr lang="en-US" sz="2400" dirty="0" smtClean="0">
                <a:solidFill>
                  <a:srgbClr val="00B050"/>
                </a:solidFill>
                <a:latin typeface="Times New Roman" pitchFamily="18" charset="0"/>
                <a:ea typeface="Tahoma" pitchFamily="34" charset="0"/>
                <a:cs typeface="Times New Roman" pitchFamily="18" charset="0"/>
              </a:rPr>
              <a:t>splice </a:t>
            </a:r>
            <a:r>
              <a:rPr lang="en-US" sz="2400" dirty="0" smtClean="0">
                <a:solidFill>
                  <a:srgbClr val="FF0000"/>
                </a:solidFill>
                <a:latin typeface="Times New Roman" pitchFamily="18" charset="0"/>
                <a:ea typeface="Tahoma" pitchFamily="34" charset="0"/>
                <a:cs typeface="Times New Roman" pitchFamily="18" charset="0"/>
              </a:rPr>
              <a:t>losses</a:t>
            </a:r>
            <a:r>
              <a:rPr lang="en-US" sz="2400" dirty="0" smtClean="0">
                <a:solidFill>
                  <a:srgbClr val="00B050"/>
                </a:solidFill>
                <a:latin typeface="Times New Roman" pitchFamily="18" charset="0"/>
                <a:ea typeface="Tahoma" pitchFamily="34" charset="0"/>
                <a:cs typeface="Times New Roman" pitchFamily="18" charset="0"/>
              </a:rPr>
              <a:t>, which typically  are in the range of </a:t>
            </a:r>
            <a:r>
              <a:rPr lang="en-US" sz="2400" dirty="0" smtClean="0">
                <a:solidFill>
                  <a:srgbClr val="FF0000"/>
                </a:solidFill>
                <a:latin typeface="Times New Roman" pitchFamily="18" charset="0"/>
                <a:ea typeface="Tahoma" pitchFamily="34" charset="0"/>
                <a:cs typeface="Times New Roman" pitchFamily="18" charset="0"/>
              </a:rPr>
              <a:t>0.05 to 0.10 </a:t>
            </a:r>
            <a:r>
              <a:rPr lang="en-US" sz="2400" dirty="0" smtClean="0">
                <a:solidFill>
                  <a:srgbClr val="00B050"/>
                </a:solidFill>
                <a:latin typeface="Times New Roman" pitchFamily="18" charset="0"/>
                <a:ea typeface="Tahoma" pitchFamily="34" charset="0"/>
                <a:cs typeface="Times New Roman" pitchFamily="18" charset="0"/>
              </a:rPr>
              <a:t>dB for both single-mode and multimode fibers.</a:t>
            </a:r>
          </a:p>
          <a:p>
            <a:pPr algn="just"/>
            <a:endParaRPr lang="en-US" sz="2400" dirty="0" smtClean="0">
              <a:solidFill>
                <a:srgbClr val="0070C0"/>
              </a:solidFill>
            </a:endParaRPr>
          </a:p>
          <a:p>
            <a:pPr algn="just"/>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146</a:t>
            </a:fld>
            <a:endParaRPr lang="en-US"/>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304800" y="1524000"/>
            <a:ext cx="8534400" cy="4648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147</a:t>
            </a:fld>
            <a:endParaRPr lang="en-US"/>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228600"/>
            <a:ext cx="8534400" cy="6477000"/>
          </a:xfrm>
        </p:spPr>
        <p:txBody>
          <a:bodyPr>
            <a:normAutofit fontScale="92500" lnSpcReduction="10000"/>
          </a:bodyPr>
          <a:lstStyle/>
          <a:p>
            <a:pPr algn="just">
              <a:buFont typeface="Arial" pitchFamily="34" charset="0"/>
              <a:buChar char="•"/>
            </a:pPr>
            <a:r>
              <a:rPr lang="en-US" sz="2400" dirty="0" smtClean="0">
                <a:solidFill>
                  <a:srgbClr val="0070C0"/>
                </a:solidFill>
                <a:latin typeface="Times New Roman" pitchFamily="18" charset="0"/>
                <a:ea typeface="Tahoma" pitchFamily="34" charset="0"/>
                <a:cs typeface="Times New Roman" pitchFamily="18" charset="0"/>
              </a:rPr>
              <a:t>However, </a:t>
            </a:r>
            <a:r>
              <a:rPr lang="en-US" sz="2400" dirty="0" smtClean="0">
                <a:solidFill>
                  <a:srgbClr val="FF0000"/>
                </a:solidFill>
                <a:latin typeface="Times New Roman" pitchFamily="18" charset="0"/>
                <a:ea typeface="Tahoma" pitchFamily="34" charset="0"/>
                <a:cs typeface="Times New Roman" pitchFamily="18" charset="0"/>
              </a:rPr>
              <a:t>care</a:t>
            </a:r>
            <a:r>
              <a:rPr lang="en-US" sz="2400" dirty="0" smtClean="0">
                <a:solidFill>
                  <a:srgbClr val="0070C0"/>
                </a:solidFill>
                <a:latin typeface="Times New Roman" pitchFamily="18" charset="0"/>
                <a:ea typeface="Tahoma" pitchFamily="34" charset="0"/>
                <a:cs typeface="Times New Roman" pitchFamily="18" charset="0"/>
              </a:rPr>
              <a:t> must be exercised in this technique, since </a:t>
            </a:r>
            <a:r>
              <a:rPr lang="en-US" sz="2400" dirty="0" smtClean="0">
                <a:solidFill>
                  <a:srgbClr val="FF0000"/>
                </a:solidFill>
                <a:latin typeface="Times New Roman" pitchFamily="18" charset="0"/>
                <a:ea typeface="Tahoma" pitchFamily="34" charset="0"/>
                <a:cs typeface="Times New Roman" pitchFamily="18" charset="0"/>
              </a:rPr>
              <a:t>bubbles</a:t>
            </a:r>
            <a:r>
              <a:rPr lang="en-US" sz="2400" dirty="0" smtClean="0">
                <a:solidFill>
                  <a:srgbClr val="0070C0"/>
                </a:solidFill>
                <a:latin typeface="Times New Roman" pitchFamily="18" charset="0"/>
                <a:ea typeface="Tahoma" pitchFamily="34" charset="0"/>
                <a:cs typeface="Times New Roman" pitchFamily="18" charset="0"/>
              </a:rPr>
              <a:t> arising from dirt or fiber coating particles that are trapped and gasified in the splice, incorrectly set fusion are current, application of insufficient heat, and residual stresses induced near the joint as a result of changes in chemical composition arising from the material melting can produce a </a:t>
            </a:r>
            <a:r>
              <a:rPr lang="en-US" sz="2400" dirty="0" smtClean="0">
                <a:solidFill>
                  <a:srgbClr val="FF0000"/>
                </a:solidFill>
                <a:latin typeface="Times New Roman" pitchFamily="18" charset="0"/>
                <a:ea typeface="Tahoma" pitchFamily="34" charset="0"/>
                <a:cs typeface="Times New Roman" pitchFamily="18" charset="0"/>
              </a:rPr>
              <a:t>weak splice</a:t>
            </a:r>
            <a:r>
              <a:rPr lang="en-US" sz="2400" dirty="0" smtClean="0">
                <a:solidFill>
                  <a:srgbClr val="0070C0"/>
                </a:solidFill>
                <a:latin typeface="Times New Roman" pitchFamily="18" charset="0"/>
                <a:ea typeface="Tahoma" pitchFamily="34" charset="0"/>
                <a:cs typeface="Times New Roman" pitchFamily="18" charset="0"/>
              </a:rPr>
              <a:t>. </a:t>
            </a:r>
          </a:p>
          <a:p>
            <a:pPr algn="l">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l">
              <a:buFont typeface="Arial" pitchFamily="34" charset="0"/>
              <a:buChar char="•"/>
            </a:pPr>
            <a:r>
              <a:rPr lang="en-US" sz="2400" dirty="0" smtClean="0">
                <a:solidFill>
                  <a:srgbClr val="0070C0"/>
                </a:solidFill>
                <a:latin typeface="Times New Roman" pitchFamily="18" charset="0"/>
                <a:ea typeface="Tahoma" pitchFamily="34" charset="0"/>
                <a:cs typeface="Times New Roman" pitchFamily="18" charset="0"/>
              </a:rPr>
              <a:t>In the V-groove splice technique, the prepared fiber ends are </a:t>
            </a:r>
            <a:r>
              <a:rPr lang="en-US" sz="2400" dirty="0" smtClean="0">
                <a:solidFill>
                  <a:srgbClr val="FF0000"/>
                </a:solidFill>
                <a:latin typeface="Times New Roman" pitchFamily="18" charset="0"/>
                <a:ea typeface="Tahoma" pitchFamily="34" charset="0"/>
                <a:cs typeface="Times New Roman" pitchFamily="18" charset="0"/>
              </a:rPr>
              <a:t>first butted </a:t>
            </a:r>
            <a:r>
              <a:rPr lang="en-US" sz="2400" dirty="0" smtClean="0">
                <a:solidFill>
                  <a:srgbClr val="0070C0"/>
                </a:solidFill>
                <a:latin typeface="Times New Roman" pitchFamily="18" charset="0"/>
                <a:ea typeface="Tahoma" pitchFamily="34" charset="0"/>
                <a:cs typeface="Times New Roman" pitchFamily="18" charset="0"/>
              </a:rPr>
              <a:t>together in a V-shaped groove, as shown in Fig.5-18.</a:t>
            </a:r>
          </a:p>
          <a:p>
            <a:pPr algn="l">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l">
              <a:buFont typeface="Arial" pitchFamily="34" charset="0"/>
              <a:buChar char="•"/>
            </a:pPr>
            <a:r>
              <a:rPr lang="en-US" sz="2400" dirty="0" smtClean="0">
                <a:solidFill>
                  <a:srgbClr val="00B050"/>
                </a:solidFill>
                <a:latin typeface="Times New Roman" pitchFamily="18" charset="0"/>
                <a:ea typeface="Tahoma" pitchFamily="34" charset="0"/>
                <a:cs typeface="Times New Roman" pitchFamily="18" charset="0"/>
              </a:rPr>
              <a:t>They are then bonded together with an </a:t>
            </a:r>
            <a:r>
              <a:rPr lang="en-US" sz="2400" dirty="0" smtClean="0">
                <a:solidFill>
                  <a:srgbClr val="FF0000"/>
                </a:solidFill>
                <a:latin typeface="Times New Roman" pitchFamily="18" charset="0"/>
                <a:ea typeface="Tahoma" pitchFamily="34" charset="0"/>
                <a:cs typeface="Times New Roman" pitchFamily="18" charset="0"/>
              </a:rPr>
              <a:t>adhesive </a:t>
            </a:r>
            <a:r>
              <a:rPr lang="en-US" sz="2400" dirty="0" smtClean="0">
                <a:solidFill>
                  <a:srgbClr val="00B050"/>
                </a:solidFill>
                <a:latin typeface="Times New Roman" pitchFamily="18" charset="0"/>
                <a:ea typeface="Tahoma" pitchFamily="34" charset="0"/>
                <a:cs typeface="Times New Roman" pitchFamily="18" charset="0"/>
              </a:rPr>
              <a:t>or are held in place by means of a cover plate.</a:t>
            </a:r>
          </a:p>
          <a:p>
            <a:pPr algn="l">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l">
              <a:buFont typeface="Arial" pitchFamily="34" charset="0"/>
              <a:buChar char="•"/>
            </a:pPr>
            <a:r>
              <a:rPr lang="en-US" sz="2400" dirty="0" smtClean="0">
                <a:solidFill>
                  <a:srgbClr val="0070C0"/>
                </a:solidFill>
                <a:latin typeface="Times New Roman" pitchFamily="18" charset="0"/>
                <a:ea typeface="Tahoma" pitchFamily="34" charset="0"/>
                <a:cs typeface="Times New Roman" pitchFamily="18" charset="0"/>
              </a:rPr>
              <a:t>The V-shaped channel could be either a </a:t>
            </a:r>
            <a:r>
              <a:rPr lang="en-US" sz="2400" dirty="0" smtClean="0">
                <a:solidFill>
                  <a:srgbClr val="FF0000"/>
                </a:solidFill>
                <a:latin typeface="Times New Roman" pitchFamily="18" charset="0"/>
                <a:ea typeface="Tahoma" pitchFamily="34" charset="0"/>
                <a:cs typeface="Times New Roman" pitchFamily="18" charset="0"/>
              </a:rPr>
              <a:t>grooved silicon, plastic, ceramic, or metal substrate.</a:t>
            </a:r>
          </a:p>
          <a:p>
            <a:pPr algn="l">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l">
              <a:buFont typeface="Arial" pitchFamily="34" charset="0"/>
              <a:buChar char="•"/>
            </a:pPr>
            <a:r>
              <a:rPr lang="en-US" sz="2400" dirty="0" smtClean="0">
                <a:solidFill>
                  <a:srgbClr val="00B050"/>
                </a:solidFill>
                <a:latin typeface="Times New Roman" pitchFamily="18" charset="0"/>
                <a:ea typeface="Tahoma" pitchFamily="34" charset="0"/>
                <a:cs typeface="Times New Roman" pitchFamily="18" charset="0"/>
              </a:rPr>
              <a:t>The splice loss in this method </a:t>
            </a:r>
            <a:r>
              <a:rPr lang="en-US" sz="2400" dirty="0" smtClean="0">
                <a:solidFill>
                  <a:srgbClr val="FF0000"/>
                </a:solidFill>
                <a:latin typeface="Times New Roman" pitchFamily="18" charset="0"/>
                <a:ea typeface="Tahoma" pitchFamily="34" charset="0"/>
                <a:cs typeface="Times New Roman" pitchFamily="18" charset="0"/>
              </a:rPr>
              <a:t>depends strongly on the fiber size </a:t>
            </a:r>
            <a:r>
              <a:rPr lang="en-US" sz="2400" dirty="0" smtClean="0">
                <a:solidFill>
                  <a:srgbClr val="00B050"/>
                </a:solidFill>
                <a:latin typeface="Times New Roman" pitchFamily="18" charset="0"/>
                <a:ea typeface="Tahoma" pitchFamily="34" charset="0"/>
                <a:cs typeface="Times New Roman" pitchFamily="18" charset="0"/>
              </a:rPr>
              <a:t>(outside dimensions and core diameter variations) and </a:t>
            </a:r>
            <a:r>
              <a:rPr lang="en-US" sz="2400" dirty="0" smtClean="0">
                <a:solidFill>
                  <a:srgbClr val="FF0000"/>
                </a:solidFill>
                <a:latin typeface="Times New Roman" pitchFamily="18" charset="0"/>
                <a:ea typeface="Tahoma" pitchFamily="34" charset="0"/>
                <a:cs typeface="Times New Roman" pitchFamily="18" charset="0"/>
              </a:rPr>
              <a:t>eccentricity</a:t>
            </a:r>
            <a:r>
              <a:rPr lang="en-US" sz="2400" dirty="0" smtClean="0">
                <a:solidFill>
                  <a:srgbClr val="00B050"/>
                </a:solidFill>
                <a:latin typeface="Times New Roman" pitchFamily="18" charset="0"/>
                <a:ea typeface="Tahoma" pitchFamily="34" charset="0"/>
                <a:cs typeface="Times New Roman" pitchFamily="18" charset="0"/>
              </a:rPr>
              <a:t> (the position of the core relative to the center of the fiber).</a:t>
            </a:r>
            <a:endParaRPr lang="en-US" sz="2400" dirty="0">
              <a:solidFill>
                <a:srgbClr val="00B050"/>
              </a:solidFill>
              <a:latin typeface="Times New Roman" pitchFamily="18" charset="0"/>
              <a:ea typeface="Tahoma" pitchFamily="34"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148</a:t>
            </a:fld>
            <a:endParaRPr 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62000" y="1447800"/>
            <a:ext cx="7772400" cy="4495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149</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7170" name="Picture 2"/>
          <p:cNvPicPr>
            <a:picLocks noChangeAspect="1" noChangeArrowheads="1"/>
          </p:cNvPicPr>
          <p:nvPr/>
        </p:nvPicPr>
        <p:blipFill>
          <a:blip r:embed="rId2"/>
          <a:srcRect/>
          <a:stretch>
            <a:fillRect/>
          </a:stretch>
        </p:blipFill>
        <p:spPr bwMode="auto">
          <a:xfrm>
            <a:off x="2667000" y="0"/>
            <a:ext cx="3648075" cy="3810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0" y="381000"/>
            <a:ext cx="9144000" cy="1981200"/>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0" y="2362200"/>
            <a:ext cx="9144000" cy="2133600"/>
          </a:xfrm>
          <a:prstGeom prst="rect">
            <a:avLst/>
          </a:prstGeom>
          <a:noFill/>
          <a:ln w="9525">
            <a:noFill/>
            <a:miter lim="800000"/>
            <a:headEnd/>
            <a:tailEnd/>
          </a:ln>
          <a:effectLst/>
        </p:spPr>
      </p:pic>
      <p:pic>
        <p:nvPicPr>
          <p:cNvPr id="7173" name="Picture 5"/>
          <p:cNvPicPr>
            <a:picLocks noChangeAspect="1" noChangeArrowheads="1"/>
          </p:cNvPicPr>
          <p:nvPr/>
        </p:nvPicPr>
        <p:blipFill>
          <a:blip r:embed="rId5"/>
          <a:srcRect/>
          <a:stretch>
            <a:fillRect/>
          </a:stretch>
        </p:blipFill>
        <p:spPr bwMode="auto">
          <a:xfrm>
            <a:off x="0" y="4648200"/>
            <a:ext cx="9144000" cy="2209800"/>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3F3570C3-31F5-4616-957C-FC7905A0FD17}" type="slidenum">
              <a:rPr lang="en-US" smtClean="0"/>
              <a:pPr/>
              <a:t>15</a:t>
            </a:fld>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1"/>
            <a:ext cx="8534400" cy="533400"/>
          </a:xfrm>
        </p:spPr>
        <p:txBody>
          <a:bodyPr>
            <a:normAutofit fontScale="90000"/>
          </a:bodyPr>
          <a:lstStyle/>
          <a:p>
            <a:endParaRPr lang="en-US" dirty="0"/>
          </a:p>
        </p:txBody>
      </p:sp>
      <p:sp>
        <p:nvSpPr>
          <p:cNvPr id="3" name="Subtitle 2"/>
          <p:cNvSpPr>
            <a:spLocks noGrp="1"/>
          </p:cNvSpPr>
          <p:nvPr>
            <p:ph type="subTitle" idx="1"/>
          </p:nvPr>
        </p:nvSpPr>
        <p:spPr>
          <a:xfrm>
            <a:off x="304800" y="990600"/>
            <a:ext cx="8534400" cy="5638800"/>
          </a:xfrm>
        </p:spPr>
        <p:txBody>
          <a:bodyPr>
            <a:normAutofit/>
          </a:bodyPr>
          <a:lstStyle/>
          <a:p>
            <a:pPr algn="just">
              <a:buFont typeface="Arial" pitchFamily="34" charset="0"/>
              <a:buChar char="•"/>
            </a:pPr>
            <a:r>
              <a:rPr lang="en-US" sz="2400" dirty="0" smtClean="0">
                <a:solidFill>
                  <a:srgbClr val="0070C0"/>
                </a:solidFill>
                <a:latin typeface="Times New Roman" pitchFamily="18" charset="0"/>
                <a:ea typeface="Tahoma" pitchFamily="34" charset="0"/>
                <a:cs typeface="Times New Roman" pitchFamily="18" charset="0"/>
              </a:rPr>
              <a:t>The elastic-tube splice shown cross-</a:t>
            </a:r>
            <a:r>
              <a:rPr lang="en-US" sz="2400" dirty="0" err="1" smtClean="0">
                <a:solidFill>
                  <a:srgbClr val="0070C0"/>
                </a:solidFill>
                <a:latin typeface="Times New Roman" pitchFamily="18" charset="0"/>
                <a:ea typeface="Tahoma" pitchFamily="34" charset="0"/>
                <a:cs typeface="Times New Roman" pitchFamily="18" charset="0"/>
              </a:rPr>
              <a:t>sectionally</a:t>
            </a:r>
            <a:r>
              <a:rPr lang="en-US" sz="2400" dirty="0" smtClean="0">
                <a:solidFill>
                  <a:srgbClr val="0070C0"/>
                </a:solidFill>
                <a:latin typeface="Times New Roman" pitchFamily="18" charset="0"/>
                <a:ea typeface="Tahoma" pitchFamily="34" charset="0"/>
                <a:cs typeface="Times New Roman" pitchFamily="18" charset="0"/>
              </a:rPr>
              <a:t> in Fig. 5-19 is a unique device that </a:t>
            </a:r>
            <a:r>
              <a:rPr lang="en-US" sz="2400" dirty="0" smtClean="0">
                <a:solidFill>
                  <a:srgbClr val="FF0000"/>
                </a:solidFill>
                <a:latin typeface="Times New Roman" pitchFamily="18" charset="0"/>
                <a:ea typeface="Tahoma" pitchFamily="34" charset="0"/>
                <a:cs typeface="Times New Roman" pitchFamily="18" charset="0"/>
              </a:rPr>
              <a:t>automatically performs lateral, longitudinal, and angular alignment.</a:t>
            </a:r>
          </a:p>
          <a:p>
            <a:pPr algn="just">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just">
              <a:buFont typeface="Arial" pitchFamily="34" charset="0"/>
              <a:buChar char="•"/>
            </a:pPr>
            <a:r>
              <a:rPr lang="en-US" sz="2400" dirty="0" smtClean="0">
                <a:solidFill>
                  <a:srgbClr val="00B050"/>
                </a:solidFill>
                <a:latin typeface="Times New Roman" pitchFamily="18" charset="0"/>
                <a:ea typeface="Tahoma" pitchFamily="34" charset="0"/>
                <a:cs typeface="Times New Roman" pitchFamily="18" charset="0"/>
              </a:rPr>
              <a:t>It splices multimode fibers with losses in the same range as commercial fusion splices, but much less equipment and skill are needed.</a:t>
            </a:r>
          </a:p>
          <a:p>
            <a:pPr algn="just">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just">
              <a:buFont typeface="Arial" pitchFamily="34" charset="0"/>
              <a:buChar char="•"/>
            </a:pPr>
            <a:r>
              <a:rPr lang="en-US" sz="2400" dirty="0" smtClean="0">
                <a:solidFill>
                  <a:srgbClr val="0070C0"/>
                </a:solidFill>
                <a:latin typeface="Times New Roman" pitchFamily="18" charset="0"/>
                <a:ea typeface="Tahoma" pitchFamily="34" charset="0"/>
                <a:cs typeface="Times New Roman" pitchFamily="18" charset="0"/>
              </a:rPr>
              <a:t>The splice mechanism is basically a tube made of an </a:t>
            </a:r>
            <a:r>
              <a:rPr lang="en-US" sz="2400" dirty="0" smtClean="0">
                <a:solidFill>
                  <a:srgbClr val="FF0000"/>
                </a:solidFill>
                <a:latin typeface="Times New Roman" pitchFamily="18" charset="0"/>
                <a:ea typeface="Tahoma" pitchFamily="34" charset="0"/>
                <a:cs typeface="Times New Roman" pitchFamily="18" charset="0"/>
              </a:rPr>
              <a:t>elastic </a:t>
            </a:r>
            <a:r>
              <a:rPr lang="en-US" sz="2400" dirty="0" smtClean="0">
                <a:solidFill>
                  <a:srgbClr val="0070C0"/>
                </a:solidFill>
                <a:latin typeface="Times New Roman" pitchFamily="18" charset="0"/>
                <a:ea typeface="Tahoma" pitchFamily="34" charset="0"/>
                <a:cs typeface="Times New Roman" pitchFamily="18" charset="0"/>
              </a:rPr>
              <a:t>material.</a:t>
            </a:r>
          </a:p>
          <a:p>
            <a:pPr algn="l"/>
            <a:endParaRPr lang="en-US" sz="2400" dirty="0">
              <a:solidFill>
                <a:schemeClr val="tx1"/>
              </a:solidFill>
              <a:latin typeface="Times New Roman" pitchFamily="18" charset="0"/>
              <a:ea typeface="Tahoma" pitchFamily="34"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150</a:t>
            </a:fld>
            <a:endParaRPr 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457200" y="1066800"/>
            <a:ext cx="8305800" cy="5257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151</a:t>
            </a:fld>
            <a:endParaRPr 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1"/>
            <a:ext cx="8534400" cy="152399"/>
          </a:xfrm>
        </p:spPr>
        <p:txBody>
          <a:bodyPr>
            <a:normAutofit fontScale="90000"/>
          </a:bodyPr>
          <a:lstStyle/>
          <a:p>
            <a:endParaRPr lang="en-US" dirty="0"/>
          </a:p>
        </p:txBody>
      </p:sp>
      <p:sp>
        <p:nvSpPr>
          <p:cNvPr id="3" name="Subtitle 2"/>
          <p:cNvSpPr>
            <a:spLocks noGrp="1"/>
          </p:cNvSpPr>
          <p:nvPr>
            <p:ph type="subTitle" idx="1"/>
          </p:nvPr>
        </p:nvSpPr>
        <p:spPr>
          <a:xfrm>
            <a:off x="304800" y="381000"/>
            <a:ext cx="8686800" cy="6248400"/>
          </a:xfrm>
        </p:spPr>
        <p:txBody>
          <a:bodyPr>
            <a:normAutofit/>
          </a:bodyPr>
          <a:lstStyle/>
          <a:p>
            <a:pPr algn="just">
              <a:buFont typeface="Arial" pitchFamily="34" charset="0"/>
              <a:buChar char="•"/>
            </a:pPr>
            <a:r>
              <a:rPr lang="en-US" sz="2400" dirty="0" smtClean="0">
                <a:solidFill>
                  <a:srgbClr val="00B050"/>
                </a:solidFill>
                <a:latin typeface="Times New Roman" pitchFamily="18" charset="0"/>
                <a:ea typeface="Tahoma" pitchFamily="34" charset="0"/>
                <a:cs typeface="Times New Roman" pitchFamily="18" charset="0"/>
              </a:rPr>
              <a:t>The </a:t>
            </a:r>
            <a:r>
              <a:rPr lang="en-US" sz="2400" dirty="0" smtClean="0">
                <a:solidFill>
                  <a:srgbClr val="FF0000"/>
                </a:solidFill>
                <a:latin typeface="Times New Roman" pitchFamily="18" charset="0"/>
                <a:ea typeface="Tahoma" pitchFamily="34" charset="0"/>
                <a:cs typeface="Times New Roman" pitchFamily="18" charset="0"/>
              </a:rPr>
              <a:t>central hole diameter is slightly smaller than </a:t>
            </a:r>
            <a:r>
              <a:rPr lang="en-US" sz="2400" dirty="0" smtClean="0">
                <a:solidFill>
                  <a:srgbClr val="00B050"/>
                </a:solidFill>
                <a:latin typeface="Times New Roman" pitchFamily="18" charset="0"/>
                <a:ea typeface="Tahoma" pitchFamily="34" charset="0"/>
                <a:cs typeface="Times New Roman" pitchFamily="18" charset="0"/>
              </a:rPr>
              <a:t>that of the fiber to be spliced and is tapered on each end for easy fiber insertion.</a:t>
            </a:r>
          </a:p>
          <a:p>
            <a:pPr algn="just">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just">
              <a:buFont typeface="Arial" pitchFamily="34" charset="0"/>
              <a:buChar char="•"/>
            </a:pPr>
            <a:r>
              <a:rPr lang="en-US" sz="2400" dirty="0" smtClean="0">
                <a:solidFill>
                  <a:srgbClr val="0070C0"/>
                </a:solidFill>
                <a:latin typeface="Times New Roman" pitchFamily="18" charset="0"/>
                <a:ea typeface="Tahoma" pitchFamily="34" charset="0"/>
                <a:cs typeface="Times New Roman" pitchFamily="18" charset="0"/>
              </a:rPr>
              <a:t>When a fiber is inserted, it expands the hole diameter so that the elastic material exerts a symmetrical force on the fiber.</a:t>
            </a:r>
          </a:p>
          <a:p>
            <a:pPr algn="just">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just">
              <a:buFont typeface="Arial" pitchFamily="34" charset="0"/>
              <a:buChar char="•"/>
            </a:pPr>
            <a:r>
              <a:rPr lang="en-US" sz="2400" dirty="0" smtClean="0">
                <a:solidFill>
                  <a:srgbClr val="00B050"/>
                </a:solidFill>
                <a:latin typeface="Times New Roman" pitchFamily="18" charset="0"/>
                <a:ea typeface="Tahoma" pitchFamily="34" charset="0"/>
                <a:cs typeface="Times New Roman" pitchFamily="18" charset="0"/>
              </a:rPr>
              <a:t>This </a:t>
            </a:r>
            <a:r>
              <a:rPr lang="en-US" sz="2400" dirty="0" smtClean="0">
                <a:solidFill>
                  <a:srgbClr val="FF0000"/>
                </a:solidFill>
                <a:latin typeface="Times New Roman" pitchFamily="18" charset="0"/>
                <a:ea typeface="Tahoma" pitchFamily="34" charset="0"/>
                <a:cs typeface="Times New Roman" pitchFamily="18" charset="0"/>
              </a:rPr>
              <a:t>symmetry </a:t>
            </a:r>
            <a:r>
              <a:rPr lang="en-US" sz="2400" dirty="0" smtClean="0">
                <a:solidFill>
                  <a:srgbClr val="00B050"/>
                </a:solidFill>
                <a:latin typeface="Times New Roman" pitchFamily="18" charset="0"/>
                <a:ea typeface="Tahoma" pitchFamily="34" charset="0"/>
                <a:cs typeface="Times New Roman" pitchFamily="18" charset="0"/>
              </a:rPr>
              <a:t>feature allows an accurate and </a:t>
            </a:r>
            <a:r>
              <a:rPr lang="en-US" sz="2400" dirty="0" smtClean="0">
                <a:solidFill>
                  <a:srgbClr val="FF0000"/>
                </a:solidFill>
                <a:latin typeface="Times New Roman" pitchFamily="18" charset="0"/>
                <a:ea typeface="Tahoma" pitchFamily="34" charset="0"/>
                <a:cs typeface="Times New Roman" pitchFamily="18" charset="0"/>
              </a:rPr>
              <a:t>automatic alignment </a:t>
            </a:r>
            <a:r>
              <a:rPr lang="en-US" sz="2400" dirty="0" smtClean="0">
                <a:solidFill>
                  <a:srgbClr val="00B050"/>
                </a:solidFill>
                <a:latin typeface="Times New Roman" pitchFamily="18" charset="0"/>
                <a:ea typeface="Tahoma" pitchFamily="34" charset="0"/>
                <a:cs typeface="Times New Roman" pitchFamily="18" charset="0"/>
              </a:rPr>
              <a:t>of the axes of the two fibers to be joined.</a:t>
            </a:r>
          </a:p>
          <a:p>
            <a:pPr algn="just">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just">
              <a:buFont typeface="Arial" pitchFamily="34" charset="0"/>
              <a:buChar char="•"/>
            </a:pPr>
            <a:r>
              <a:rPr lang="en-US" sz="2400" dirty="0" smtClean="0">
                <a:solidFill>
                  <a:srgbClr val="0070C0"/>
                </a:solidFill>
                <a:latin typeface="Times New Roman" pitchFamily="18" charset="0"/>
                <a:ea typeface="Tahoma" pitchFamily="34" charset="0"/>
                <a:cs typeface="Times New Roman" pitchFamily="18" charset="0"/>
              </a:rPr>
              <a:t>A wide range of fiber diameters can be inserted into the elastic tube.</a:t>
            </a:r>
          </a:p>
          <a:p>
            <a:pPr algn="just">
              <a:buFont typeface="Arial" pitchFamily="34" charset="0"/>
              <a:buChar char="•"/>
            </a:pPr>
            <a:endParaRPr lang="en-US" sz="2400" dirty="0" smtClean="0">
              <a:solidFill>
                <a:schemeClr val="tx1"/>
              </a:solidFill>
              <a:latin typeface="Times New Roman" pitchFamily="18" charset="0"/>
              <a:ea typeface="Tahoma" pitchFamily="34" charset="0"/>
              <a:cs typeface="Times New Roman" pitchFamily="18" charset="0"/>
            </a:endParaRPr>
          </a:p>
          <a:p>
            <a:pPr algn="just">
              <a:buFont typeface="Arial" pitchFamily="34" charset="0"/>
              <a:buChar char="•"/>
            </a:pPr>
            <a:r>
              <a:rPr lang="en-US" sz="2400" dirty="0" smtClean="0">
                <a:solidFill>
                  <a:srgbClr val="00B050"/>
                </a:solidFill>
                <a:latin typeface="Times New Roman" pitchFamily="18" charset="0"/>
                <a:ea typeface="Tahoma" pitchFamily="34" charset="0"/>
                <a:cs typeface="Times New Roman" pitchFamily="18" charset="0"/>
              </a:rPr>
              <a:t>Thus, the fibers to be spliced </a:t>
            </a:r>
            <a:r>
              <a:rPr lang="en-US" sz="2400" dirty="0" smtClean="0">
                <a:solidFill>
                  <a:srgbClr val="FF0000"/>
                </a:solidFill>
                <a:latin typeface="Times New Roman" pitchFamily="18" charset="0"/>
                <a:ea typeface="Tahoma" pitchFamily="34" charset="0"/>
                <a:cs typeface="Times New Roman" pitchFamily="18" charset="0"/>
              </a:rPr>
              <a:t>do not have to be equal in diameter</a:t>
            </a:r>
            <a:r>
              <a:rPr lang="en-US" sz="2400" dirty="0" smtClean="0">
                <a:solidFill>
                  <a:srgbClr val="00B050"/>
                </a:solidFill>
                <a:latin typeface="Times New Roman" pitchFamily="18" charset="0"/>
                <a:ea typeface="Tahoma" pitchFamily="34" charset="0"/>
                <a:cs typeface="Times New Roman" pitchFamily="18" charset="0"/>
              </a:rPr>
              <a:t>, since each fiber moves into position independently relative to the tube axis.</a:t>
            </a:r>
            <a:endParaRPr lang="en-US" sz="2400" dirty="0">
              <a:solidFill>
                <a:srgbClr val="00B050"/>
              </a:solidFill>
              <a:latin typeface="Times New Roman" pitchFamily="18" charset="0"/>
              <a:ea typeface="Tahoma" pitchFamily="34"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152</a:t>
            </a:fld>
            <a:endParaRPr 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
            <a:ext cx="8534400" cy="457200"/>
          </a:xfrm>
        </p:spPr>
        <p:txBody>
          <a:bodyPr>
            <a:noAutofit/>
          </a:bodyPr>
          <a:lstStyle/>
          <a:p>
            <a:r>
              <a:rPr lang="en-US" sz="2800" b="1" i="1" u="sng" dirty="0" smtClean="0">
                <a:solidFill>
                  <a:srgbClr val="FF0000"/>
                </a:solidFill>
                <a:latin typeface="Times New Roman" pitchFamily="18" charset="0"/>
                <a:cs typeface="Times New Roman" pitchFamily="18" charset="0"/>
              </a:rPr>
              <a:t>Splicing Single-Mode Fibers</a:t>
            </a:r>
            <a:endParaRPr lang="en-US" sz="2800" b="1" i="1" u="sng" dirty="0">
              <a:solidFill>
                <a:srgbClr val="FF0000"/>
              </a:solidFill>
              <a:latin typeface="Times New Roman" pitchFamily="18" charset="0"/>
              <a:cs typeface="Times New Roman" pitchFamily="18" charset="0"/>
            </a:endParaRPr>
          </a:p>
        </p:txBody>
      </p:sp>
      <p:sp>
        <p:nvSpPr>
          <p:cNvPr id="3" name="Subtitle 2"/>
          <p:cNvSpPr>
            <a:spLocks noGrp="1"/>
          </p:cNvSpPr>
          <p:nvPr>
            <p:ph type="subTitle" idx="1"/>
          </p:nvPr>
        </p:nvSpPr>
        <p:spPr>
          <a:xfrm>
            <a:off x="152400" y="609600"/>
            <a:ext cx="8839200" cy="6248400"/>
          </a:xfrm>
        </p:spPr>
        <p:txBody>
          <a:bodyPr>
            <a:normAutofit/>
          </a:bodyPr>
          <a:lstStyle/>
          <a:p>
            <a:pPr algn="just">
              <a:buFont typeface="Arial" pitchFamily="34" charset="0"/>
              <a:buChar char="•"/>
            </a:pPr>
            <a:r>
              <a:rPr lang="en-US" sz="2400" dirty="0" smtClean="0">
                <a:solidFill>
                  <a:srgbClr val="00B050"/>
                </a:solidFill>
                <a:latin typeface="Times New Roman" pitchFamily="18" charset="0"/>
                <a:ea typeface="Tahoma" pitchFamily="34" charset="0"/>
                <a:cs typeface="Times New Roman" pitchFamily="18" charset="0"/>
              </a:rPr>
              <a:t>As is the case  multimode fibers, in single-mode fibers the lateral(axial) offset loss presents the most serious misalignment.</a:t>
            </a:r>
          </a:p>
          <a:p>
            <a:pPr algn="just">
              <a:buFont typeface="Arial" pitchFamily="34" charset="0"/>
              <a:buChar char="•"/>
            </a:pPr>
            <a:endParaRPr lang="en-US" sz="2400" dirty="0" smtClean="0">
              <a:solidFill>
                <a:srgbClr val="00B050"/>
              </a:solidFill>
              <a:latin typeface="Times New Roman" pitchFamily="18" charset="0"/>
              <a:ea typeface="Tahoma" pitchFamily="34" charset="0"/>
              <a:cs typeface="Times New Roman" pitchFamily="18" charset="0"/>
            </a:endParaRPr>
          </a:p>
          <a:p>
            <a:pPr algn="just">
              <a:buFont typeface="Arial" pitchFamily="34" charset="0"/>
              <a:buChar char="•"/>
            </a:pPr>
            <a:r>
              <a:rPr lang="en-US" sz="2400" dirty="0" smtClean="0">
                <a:solidFill>
                  <a:srgbClr val="0070C0"/>
                </a:solidFill>
                <a:latin typeface="Times New Roman" pitchFamily="18" charset="0"/>
                <a:ea typeface="Tahoma" pitchFamily="34" charset="0"/>
                <a:cs typeface="Times New Roman" pitchFamily="18" charset="0"/>
              </a:rPr>
              <a:t>This loss depends on the shape of the propagating mode.</a:t>
            </a:r>
          </a:p>
          <a:p>
            <a:pPr algn="just">
              <a:buFont typeface="Arial" pitchFamily="34" charset="0"/>
              <a:buChar char="•"/>
            </a:pPr>
            <a:r>
              <a:rPr lang="en-US" sz="2400" dirty="0" smtClean="0">
                <a:solidFill>
                  <a:srgbClr val="00B050"/>
                </a:solidFill>
                <a:latin typeface="Times New Roman" pitchFamily="18" charset="0"/>
                <a:ea typeface="Tahoma" pitchFamily="34" charset="0"/>
                <a:cs typeface="Times New Roman" pitchFamily="18" charset="0"/>
              </a:rPr>
              <a:t>For Gaussian-shaped beams the loss between identical fiber is </a:t>
            </a:r>
          </a:p>
          <a:p>
            <a:pPr algn="just">
              <a:buFont typeface="Arial" pitchFamily="34" charset="0"/>
              <a:buChar char="•"/>
            </a:pPr>
            <a:endParaRPr lang="en-US" sz="2400" dirty="0" smtClean="0">
              <a:solidFill>
                <a:srgbClr val="00B050"/>
              </a:solidFill>
              <a:latin typeface="Times New Roman" pitchFamily="18" charset="0"/>
              <a:ea typeface="Tahoma" pitchFamily="34" charset="0"/>
              <a:cs typeface="Times New Roman" pitchFamily="18" charset="0"/>
            </a:endParaRPr>
          </a:p>
          <a:p>
            <a:pPr algn="just">
              <a:buFont typeface="Arial" pitchFamily="34" charset="0"/>
              <a:buChar char="•"/>
            </a:pPr>
            <a:endParaRPr lang="en-US" sz="2400" dirty="0" smtClean="0">
              <a:solidFill>
                <a:srgbClr val="00B050"/>
              </a:solidFill>
              <a:latin typeface="Times New Roman" pitchFamily="18" charset="0"/>
              <a:ea typeface="Tahoma" pitchFamily="34" charset="0"/>
              <a:cs typeface="Times New Roman" pitchFamily="18" charset="0"/>
            </a:endParaRPr>
          </a:p>
          <a:p>
            <a:pPr algn="just">
              <a:buFont typeface="Arial" pitchFamily="34" charset="0"/>
              <a:buChar char="•"/>
            </a:pPr>
            <a:endParaRPr lang="en-US" sz="2400" dirty="0" smtClean="0">
              <a:solidFill>
                <a:srgbClr val="00B050"/>
              </a:solidFill>
              <a:latin typeface="Times New Roman" pitchFamily="18" charset="0"/>
              <a:ea typeface="Tahoma" pitchFamily="34" charset="0"/>
              <a:cs typeface="Times New Roman" pitchFamily="18" charset="0"/>
            </a:endParaRPr>
          </a:p>
          <a:p>
            <a:pPr algn="just">
              <a:buFont typeface="Arial" pitchFamily="34" charset="0"/>
              <a:buChar char="•"/>
            </a:pPr>
            <a:r>
              <a:rPr lang="en-US" sz="2400" dirty="0" smtClean="0">
                <a:solidFill>
                  <a:srgbClr val="0070C0"/>
                </a:solidFill>
                <a:latin typeface="Times New Roman" pitchFamily="18" charset="0"/>
                <a:ea typeface="Tahoma" pitchFamily="34" charset="0"/>
                <a:cs typeface="Times New Roman" pitchFamily="18" charset="0"/>
              </a:rPr>
              <a:t>Where the </a:t>
            </a:r>
            <a:r>
              <a:rPr lang="en-US" sz="2400" dirty="0" smtClean="0">
                <a:solidFill>
                  <a:srgbClr val="FF0000"/>
                </a:solidFill>
                <a:latin typeface="Times New Roman" pitchFamily="18" charset="0"/>
                <a:ea typeface="Tahoma" pitchFamily="34" charset="0"/>
                <a:cs typeface="Times New Roman" pitchFamily="18" charset="0"/>
              </a:rPr>
              <a:t>spot size W </a:t>
            </a:r>
            <a:r>
              <a:rPr lang="en-US" sz="2400" dirty="0" smtClean="0">
                <a:solidFill>
                  <a:srgbClr val="0070C0"/>
                </a:solidFill>
                <a:latin typeface="Times New Roman" pitchFamily="18" charset="0"/>
                <a:ea typeface="Tahoma" pitchFamily="34" charset="0"/>
                <a:cs typeface="Times New Roman" pitchFamily="18" charset="0"/>
              </a:rPr>
              <a:t>is the mode-field </a:t>
            </a:r>
            <a:r>
              <a:rPr lang="en-US" sz="2400" dirty="0" smtClean="0">
                <a:solidFill>
                  <a:srgbClr val="FF0000"/>
                </a:solidFill>
                <a:latin typeface="Times New Roman" pitchFamily="18" charset="0"/>
                <a:ea typeface="Tahoma" pitchFamily="34" charset="0"/>
                <a:cs typeface="Times New Roman" pitchFamily="18" charset="0"/>
              </a:rPr>
              <a:t>radius</a:t>
            </a:r>
            <a:r>
              <a:rPr lang="en-US" sz="2400" dirty="0" smtClean="0">
                <a:solidFill>
                  <a:srgbClr val="0070C0"/>
                </a:solidFill>
                <a:latin typeface="Times New Roman" pitchFamily="18" charset="0"/>
                <a:ea typeface="Tahoma" pitchFamily="34" charset="0"/>
                <a:cs typeface="Times New Roman" pitchFamily="18" charset="0"/>
              </a:rPr>
              <a:t> and </a:t>
            </a:r>
            <a:r>
              <a:rPr lang="en-US" sz="2400" dirty="0" smtClean="0">
                <a:solidFill>
                  <a:srgbClr val="FF0000"/>
                </a:solidFill>
                <a:latin typeface="Times New Roman" pitchFamily="18" charset="0"/>
                <a:ea typeface="Tahoma" pitchFamily="34" charset="0"/>
                <a:cs typeface="Times New Roman" pitchFamily="18" charset="0"/>
              </a:rPr>
              <a:t>d is the lateral displacement</a:t>
            </a:r>
            <a:r>
              <a:rPr lang="en-US" sz="2400" dirty="0" smtClean="0">
                <a:solidFill>
                  <a:srgbClr val="0070C0"/>
                </a:solidFill>
                <a:latin typeface="Times New Roman" pitchFamily="18" charset="0"/>
                <a:ea typeface="Tahoma" pitchFamily="34" charset="0"/>
                <a:cs typeface="Times New Roman" pitchFamily="18" charset="0"/>
              </a:rPr>
              <a:t> shown in Fig.5.9.</a:t>
            </a:r>
          </a:p>
          <a:p>
            <a:pPr algn="just">
              <a:buFont typeface="Arial" pitchFamily="34" charset="0"/>
              <a:buChar char="•"/>
            </a:pPr>
            <a:endParaRPr lang="en-US" sz="2400" dirty="0" smtClean="0">
              <a:solidFill>
                <a:srgbClr val="00B050"/>
              </a:solidFill>
              <a:latin typeface="Times New Roman" pitchFamily="18" charset="0"/>
              <a:ea typeface="Tahoma" pitchFamily="34" charset="0"/>
              <a:cs typeface="Times New Roman" pitchFamily="18" charset="0"/>
            </a:endParaRPr>
          </a:p>
          <a:p>
            <a:pPr algn="just">
              <a:buFont typeface="Arial" pitchFamily="34" charset="0"/>
              <a:buChar char="•"/>
            </a:pPr>
            <a:r>
              <a:rPr lang="en-US" sz="2400" dirty="0" smtClean="0">
                <a:solidFill>
                  <a:srgbClr val="00B050"/>
                </a:solidFill>
                <a:latin typeface="Times New Roman" pitchFamily="18" charset="0"/>
                <a:ea typeface="Tahoma" pitchFamily="34" charset="0"/>
                <a:cs typeface="Times New Roman" pitchFamily="18" charset="0"/>
              </a:rPr>
              <a:t>Since the </a:t>
            </a:r>
            <a:r>
              <a:rPr lang="en-US" sz="2400" dirty="0" smtClean="0">
                <a:solidFill>
                  <a:srgbClr val="FF0000"/>
                </a:solidFill>
                <a:latin typeface="Times New Roman" pitchFamily="18" charset="0"/>
                <a:ea typeface="Tahoma" pitchFamily="34" charset="0"/>
                <a:cs typeface="Times New Roman" pitchFamily="18" charset="0"/>
              </a:rPr>
              <a:t>spot size is only a few micrometers </a:t>
            </a:r>
            <a:r>
              <a:rPr lang="en-US" sz="2400" dirty="0" smtClean="0">
                <a:solidFill>
                  <a:srgbClr val="00B050"/>
                </a:solidFill>
                <a:latin typeface="Times New Roman" pitchFamily="18" charset="0"/>
                <a:ea typeface="Tahoma" pitchFamily="34" charset="0"/>
                <a:cs typeface="Times New Roman" pitchFamily="18" charset="0"/>
              </a:rPr>
              <a:t>in single-mode fibers, low-loss coupling requires a very </a:t>
            </a:r>
            <a:r>
              <a:rPr lang="en-US" sz="2400" dirty="0" smtClean="0">
                <a:solidFill>
                  <a:srgbClr val="FF0000"/>
                </a:solidFill>
                <a:latin typeface="Times New Roman" pitchFamily="18" charset="0"/>
                <a:ea typeface="Tahoma" pitchFamily="34" charset="0"/>
                <a:cs typeface="Times New Roman" pitchFamily="18" charset="0"/>
              </a:rPr>
              <a:t>high degree </a:t>
            </a:r>
            <a:r>
              <a:rPr lang="en-US" sz="2400" dirty="0" smtClean="0">
                <a:solidFill>
                  <a:srgbClr val="00B050"/>
                </a:solidFill>
                <a:latin typeface="Times New Roman" pitchFamily="18" charset="0"/>
                <a:ea typeface="Tahoma" pitchFamily="34" charset="0"/>
                <a:cs typeface="Times New Roman" pitchFamily="18" charset="0"/>
              </a:rPr>
              <a:t>of mechanical precision in the axial dimension.</a:t>
            </a:r>
          </a:p>
          <a:p>
            <a:pPr algn="just">
              <a:buFont typeface="Arial" pitchFamily="34" charset="0"/>
              <a:buChar char="•"/>
            </a:pPr>
            <a:endParaRPr lang="en-US" sz="2400" dirty="0" smtClean="0">
              <a:solidFill>
                <a:srgbClr val="00B050"/>
              </a:solidFill>
              <a:latin typeface="Times New Roman" pitchFamily="18" charset="0"/>
              <a:ea typeface="Tahoma" pitchFamily="34" charset="0"/>
              <a:cs typeface="Times New Roman" pitchFamily="18" charset="0"/>
            </a:endParaRPr>
          </a:p>
          <a:p>
            <a:pPr algn="just">
              <a:buFont typeface="Arial" pitchFamily="34" charset="0"/>
              <a:buChar char="•"/>
            </a:pPr>
            <a:endParaRPr lang="en-US" sz="2400" dirty="0" smtClean="0">
              <a:solidFill>
                <a:srgbClr val="00B050"/>
              </a:solidFill>
              <a:latin typeface="Times New Roman" pitchFamily="18" charset="0"/>
              <a:ea typeface="Tahoma" pitchFamily="34" charset="0"/>
              <a:cs typeface="Times New Roman" pitchFamily="18" charset="0"/>
            </a:endParaRPr>
          </a:p>
          <a:p>
            <a:pPr algn="just">
              <a:buFont typeface="Arial" pitchFamily="34" charset="0"/>
              <a:buChar char="•"/>
            </a:pPr>
            <a:endParaRPr lang="en-US" sz="2400" dirty="0" smtClean="0">
              <a:solidFill>
                <a:srgbClr val="00B050"/>
              </a:solidFill>
              <a:latin typeface="Times New Roman" pitchFamily="18" charset="0"/>
              <a:ea typeface="Tahoma" pitchFamily="34" charset="0"/>
              <a:cs typeface="Times New Roman" pitchFamily="18" charset="0"/>
            </a:endParaRPr>
          </a:p>
          <a:p>
            <a:pPr algn="just">
              <a:buFont typeface="Arial" pitchFamily="34" charset="0"/>
              <a:buChar char="•"/>
            </a:pPr>
            <a:endParaRPr lang="en-US" sz="2400" dirty="0">
              <a:solidFill>
                <a:srgbClr val="00B050"/>
              </a:solidFill>
              <a:latin typeface="Times New Roman" pitchFamily="18" charset="0"/>
              <a:ea typeface="Tahoma" pitchFamily="34"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2133600" y="2971800"/>
            <a:ext cx="3886200" cy="838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153</a:t>
            </a:fld>
            <a:endParaRPr 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304800" y="1295400"/>
            <a:ext cx="8610600" cy="4343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154</a:t>
            </a:fld>
            <a:endParaRPr lang="en-US"/>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52400"/>
          </a:xfrm>
        </p:spPr>
        <p:txBody>
          <a:bodyPr>
            <a:normAutofit fontScale="90000"/>
          </a:bodyPr>
          <a:lstStyle/>
          <a:p>
            <a:endParaRPr lang="en-US" dirty="0"/>
          </a:p>
        </p:txBody>
      </p:sp>
      <p:sp>
        <p:nvSpPr>
          <p:cNvPr id="3" name="Content Placeholder 2"/>
          <p:cNvSpPr>
            <a:spLocks noGrp="1"/>
          </p:cNvSpPr>
          <p:nvPr>
            <p:ph idx="1"/>
          </p:nvPr>
        </p:nvSpPr>
        <p:spPr>
          <a:xfrm>
            <a:off x="228600" y="304800"/>
            <a:ext cx="8686800" cy="6324600"/>
          </a:xfrm>
        </p:spPr>
        <p:txBody>
          <a:bodyPr>
            <a:normAutofit/>
          </a:bodyPr>
          <a:lstStyle/>
          <a:p>
            <a:pPr algn="just"/>
            <a:r>
              <a:rPr lang="en-US" sz="2400" dirty="0" smtClean="0">
                <a:solidFill>
                  <a:srgbClr val="00B050"/>
                </a:solidFill>
                <a:latin typeface="Times New Roman" pitchFamily="18" charset="0"/>
                <a:cs typeface="Times New Roman" pitchFamily="18" charset="0"/>
              </a:rPr>
              <a:t>For angular misalignment in single-mode fibers, the loss at a wavelength </a:t>
            </a:r>
            <a:r>
              <a:rPr lang="el-GR" sz="2400" dirty="0" smtClean="0">
                <a:solidFill>
                  <a:srgbClr val="00B050"/>
                </a:solidFill>
                <a:latin typeface="Times New Roman" pitchFamily="18" charset="0"/>
                <a:cs typeface="Times New Roman" pitchFamily="18" charset="0"/>
              </a:rPr>
              <a:t>λ</a:t>
            </a:r>
            <a:r>
              <a:rPr lang="en-US" sz="2400" dirty="0" smtClean="0">
                <a:solidFill>
                  <a:srgbClr val="00B050"/>
                </a:solidFill>
                <a:latin typeface="Times New Roman" pitchFamily="18" charset="0"/>
                <a:cs typeface="Times New Roman" pitchFamily="18" charset="0"/>
              </a:rPr>
              <a:t> is </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Where </a:t>
            </a:r>
            <a:r>
              <a:rPr lang="en-US" sz="2400" dirty="0" smtClean="0">
                <a:solidFill>
                  <a:srgbClr val="0070C0"/>
                </a:solidFill>
                <a:latin typeface="Times New Roman" pitchFamily="18" charset="0"/>
                <a:cs typeface="Times New Roman" pitchFamily="18" charset="0"/>
              </a:rPr>
              <a:t>n</a:t>
            </a:r>
            <a:r>
              <a:rPr lang="en-US" sz="1200" dirty="0" smtClean="0">
                <a:solidFill>
                  <a:srgbClr val="0070C0"/>
                </a:solidFill>
                <a:latin typeface="Times New Roman" pitchFamily="18" charset="0"/>
                <a:cs typeface="Times New Roman" pitchFamily="18" charset="0"/>
              </a:rPr>
              <a:t>2</a:t>
            </a:r>
            <a:r>
              <a:rPr lang="en-US" sz="2400" dirty="0" smtClean="0">
                <a:solidFill>
                  <a:srgbClr val="0070C0"/>
                </a:solidFill>
                <a:latin typeface="Times New Roman" pitchFamily="18" charset="0"/>
                <a:cs typeface="Times New Roman" pitchFamily="18" charset="0"/>
              </a:rPr>
              <a:t> is the refractive index of cladding</a:t>
            </a:r>
            <a:r>
              <a:rPr lang="en-US" sz="2400" dirty="0" smtClean="0">
                <a:latin typeface="Times New Roman" pitchFamily="18" charset="0"/>
                <a:cs typeface="Times New Roman" pitchFamily="18" charset="0"/>
              </a:rPr>
              <a:t>, </a:t>
            </a:r>
            <a:r>
              <a:rPr lang="el-GR" sz="2400" dirty="0" smtClean="0">
                <a:solidFill>
                  <a:srgbClr val="FF0000"/>
                </a:solidFill>
                <a:latin typeface="Times New Roman" pitchFamily="18" charset="0"/>
                <a:cs typeface="Times New Roman" pitchFamily="18" charset="0"/>
              </a:rPr>
              <a:t>θ</a:t>
            </a:r>
            <a:r>
              <a:rPr lang="en-US" sz="2400" dirty="0" smtClean="0">
                <a:solidFill>
                  <a:srgbClr val="FF0000"/>
                </a:solidFill>
                <a:latin typeface="Times New Roman" pitchFamily="18" charset="0"/>
                <a:cs typeface="Times New Roman" pitchFamily="18" charset="0"/>
              </a:rPr>
              <a:t> is the angular misalignment in radians</a:t>
            </a:r>
            <a:r>
              <a:rPr lang="en-US" sz="2400" dirty="0" smtClean="0">
                <a:latin typeface="Times New Roman" pitchFamily="18" charset="0"/>
                <a:cs typeface="Times New Roman" pitchFamily="18" charset="0"/>
              </a:rPr>
              <a:t> shown Fig.5.9 and </a:t>
            </a:r>
            <a:r>
              <a:rPr lang="en-US" sz="2400" dirty="0" smtClean="0">
                <a:solidFill>
                  <a:srgbClr val="00B050"/>
                </a:solidFill>
                <a:latin typeface="Times New Roman" pitchFamily="18" charset="0"/>
                <a:cs typeface="Times New Roman" pitchFamily="18" charset="0"/>
              </a:rPr>
              <a:t>w is the mode-field radius.</a:t>
            </a:r>
          </a:p>
          <a:p>
            <a:pPr algn="just"/>
            <a:endParaRPr lang="en-US" sz="2400" dirty="0" smtClean="0">
              <a:solidFill>
                <a:srgbClr val="00B050"/>
              </a:solidFill>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For a gap </a:t>
            </a:r>
            <a:r>
              <a:rPr lang="en-US" sz="2400" dirty="0" smtClean="0">
                <a:solidFill>
                  <a:srgbClr val="FF0000"/>
                </a:solidFill>
                <a:latin typeface="Times New Roman" pitchFamily="18" charset="0"/>
                <a:cs typeface="Times New Roman" pitchFamily="18" charset="0"/>
              </a:rPr>
              <a:t>s (Longitudinal distance/ end separation)</a:t>
            </a:r>
            <a:r>
              <a:rPr lang="en-US" sz="2400" dirty="0" smtClean="0">
                <a:solidFill>
                  <a:srgbClr val="00B050"/>
                </a:solidFill>
                <a:latin typeface="Times New Roman" pitchFamily="18" charset="0"/>
                <a:cs typeface="Times New Roman" pitchFamily="18" charset="0"/>
              </a:rPr>
              <a:t> with a material of index </a:t>
            </a:r>
            <a:r>
              <a:rPr lang="en-US" sz="2400" dirty="0" smtClean="0">
                <a:solidFill>
                  <a:srgbClr val="FF0000"/>
                </a:solidFill>
                <a:latin typeface="Times New Roman" pitchFamily="18" charset="0"/>
                <a:cs typeface="Times New Roman" pitchFamily="18" charset="0"/>
              </a:rPr>
              <a:t>n</a:t>
            </a:r>
            <a:r>
              <a:rPr lang="en-US" sz="1400" dirty="0" smtClean="0">
                <a:solidFill>
                  <a:srgbClr val="FF0000"/>
                </a:solidFill>
                <a:latin typeface="Times New Roman" pitchFamily="18" charset="0"/>
                <a:cs typeface="Times New Roman" pitchFamily="18" charset="0"/>
              </a:rPr>
              <a:t>3</a:t>
            </a:r>
            <a:r>
              <a:rPr lang="en-US" sz="2400" dirty="0" smtClean="0">
                <a:solidFill>
                  <a:srgbClr val="00B050"/>
                </a:solidFill>
                <a:latin typeface="Times New Roman" pitchFamily="18" charset="0"/>
                <a:cs typeface="Times New Roman" pitchFamily="18" charset="0"/>
              </a:rPr>
              <a:t>, and letting </a:t>
            </a:r>
            <a:r>
              <a:rPr lang="en-US" sz="2400" dirty="0" smtClean="0">
                <a:solidFill>
                  <a:srgbClr val="FF0000"/>
                </a:solidFill>
                <a:latin typeface="Times New Roman" pitchFamily="18" charset="0"/>
                <a:cs typeface="Times New Roman" pitchFamily="18" charset="0"/>
              </a:rPr>
              <a:t>G= s / kw</a:t>
            </a:r>
            <a:r>
              <a:rPr lang="en-US" sz="2800" dirty="0" smtClean="0">
                <a:solidFill>
                  <a:srgbClr val="FF0000"/>
                </a:solidFill>
                <a:latin typeface="Times New Roman" pitchFamily="18" charset="0"/>
                <a:cs typeface="Times New Roman" pitchFamily="18" charset="0"/>
              </a:rPr>
              <a:t>2 , the gap loss </a:t>
            </a:r>
            <a:r>
              <a:rPr lang="en-US" sz="2800" dirty="0" smtClean="0">
                <a:solidFill>
                  <a:srgbClr val="00B050"/>
                </a:solidFill>
                <a:latin typeface="Times New Roman" pitchFamily="18" charset="0"/>
                <a:cs typeface="Times New Roman" pitchFamily="18" charset="0"/>
              </a:rPr>
              <a:t>for identical single-mode fiber splices is </a:t>
            </a:r>
            <a:endParaRPr lang="en-US" sz="2400" dirty="0" smtClean="0">
              <a:solidFill>
                <a:srgbClr val="00B050"/>
              </a:solidFill>
              <a:latin typeface="Times New Roman" pitchFamily="18" charset="0"/>
              <a:cs typeface="Times New Roman" pitchFamily="18" charset="0"/>
            </a:endParaRPr>
          </a:p>
          <a:p>
            <a:pPr algn="just"/>
            <a:endParaRPr lang="en-US" sz="2400" dirty="0" smtClean="0">
              <a:solidFill>
                <a:srgbClr val="00B050"/>
              </a:solidFill>
              <a:latin typeface="Times New Roman" pitchFamily="18" charset="0"/>
              <a:cs typeface="Times New Roman" pitchFamily="18" charset="0"/>
            </a:endParaRPr>
          </a:p>
          <a:p>
            <a:pPr algn="just"/>
            <a:endParaRPr lang="en-US" sz="2400" dirty="0" smtClean="0">
              <a:solidFill>
                <a:srgbClr val="00B05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2438400" y="1066800"/>
            <a:ext cx="6324599" cy="838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447800" y="5486400"/>
            <a:ext cx="5334000" cy="10668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155</a:t>
            </a:fld>
            <a:endParaRPr lang="en-US"/>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228600"/>
          </a:xfrm>
        </p:spPr>
        <p:txBody>
          <a:bodyPr>
            <a:noAutofit/>
          </a:bodyPr>
          <a:lstStyle/>
          <a:p>
            <a:r>
              <a:rPr lang="en-US" sz="2400" b="1" i="1" u="sng" dirty="0" smtClean="0">
                <a:solidFill>
                  <a:srgbClr val="FF0000"/>
                </a:solidFill>
                <a:latin typeface="Times New Roman" pitchFamily="18" charset="0"/>
                <a:cs typeface="Times New Roman" pitchFamily="18" charset="0"/>
              </a:rPr>
              <a:t>OPTICAL FIBER CONNECTORS</a:t>
            </a:r>
            <a:endParaRPr lang="en-US" sz="2400" b="1"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533400"/>
            <a:ext cx="8991600" cy="6172200"/>
          </a:xfrm>
        </p:spPr>
        <p:txBody>
          <a:bodyPr>
            <a:noAutofit/>
          </a:bodyPr>
          <a:lstStyle/>
          <a:p>
            <a:pPr algn="just"/>
            <a:r>
              <a:rPr lang="en-US" sz="2200" dirty="0" smtClean="0">
                <a:solidFill>
                  <a:srgbClr val="0070C0"/>
                </a:solidFill>
                <a:latin typeface="Times New Roman" pitchFamily="18" charset="0"/>
                <a:cs typeface="Times New Roman" pitchFamily="18" charset="0"/>
              </a:rPr>
              <a:t>A wide variety of optical fiber connectors has evolved for numerous different applications.</a:t>
            </a:r>
          </a:p>
          <a:p>
            <a:pPr algn="just"/>
            <a:endParaRPr lang="en-US" sz="2000" dirty="0" smtClean="0">
              <a:solidFill>
                <a:srgbClr val="0070C0"/>
              </a:solidFill>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Their uses range from simple single-channel fiber-to-fiber connectors in a benign location to multichannel connectors used in harsh military field environments.</a:t>
            </a:r>
          </a:p>
          <a:p>
            <a:pPr algn="just"/>
            <a:endParaRPr lang="en-US" sz="2000" dirty="0" smtClean="0">
              <a:solidFill>
                <a:srgbClr val="00B050"/>
              </a:solidFill>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Some of the principal requirements of a good connector design are as follows.</a:t>
            </a:r>
          </a:p>
          <a:p>
            <a:pPr algn="just"/>
            <a:endParaRPr lang="en-US" sz="2000" dirty="0" smtClean="0">
              <a:solidFill>
                <a:srgbClr val="0070C0"/>
              </a:solidFill>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1. </a:t>
            </a:r>
            <a:r>
              <a:rPr lang="en-US" sz="2200" i="1" u="sng" dirty="0" smtClean="0">
                <a:solidFill>
                  <a:srgbClr val="FF0000"/>
                </a:solidFill>
                <a:latin typeface="Times New Roman" pitchFamily="18" charset="0"/>
                <a:cs typeface="Times New Roman" pitchFamily="18" charset="0"/>
              </a:rPr>
              <a:t>Low coupling Losses</a:t>
            </a:r>
            <a:r>
              <a:rPr lang="en-US" sz="2200" dirty="0" smtClean="0">
                <a:solidFill>
                  <a:srgbClr val="00B050"/>
                </a:solidFill>
                <a:latin typeface="Times New Roman" pitchFamily="18" charset="0"/>
                <a:cs typeface="Times New Roman" pitchFamily="18" charset="0"/>
              </a:rPr>
              <a:t>: The connector assembly must maintain stringent alignment tolerances to assure low mating losses. These low losses must not change significantly during operation and after numerous connects and disconnects.</a:t>
            </a:r>
          </a:p>
          <a:p>
            <a:pPr algn="just"/>
            <a:endParaRPr lang="en-US" sz="2000" dirty="0" smtClean="0">
              <a:solidFill>
                <a:srgbClr val="00B050"/>
              </a:solidFill>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2. </a:t>
            </a:r>
            <a:r>
              <a:rPr lang="en-US" sz="2200" i="1" u="sng" dirty="0" smtClean="0">
                <a:solidFill>
                  <a:srgbClr val="FF0000"/>
                </a:solidFill>
                <a:latin typeface="Times New Roman" pitchFamily="18" charset="0"/>
                <a:cs typeface="Times New Roman" pitchFamily="18" charset="0"/>
              </a:rPr>
              <a:t>Interchangeability</a:t>
            </a:r>
            <a:r>
              <a:rPr lang="en-US" sz="2200" dirty="0" smtClean="0">
                <a:solidFill>
                  <a:srgbClr val="0070C0"/>
                </a:solidFill>
                <a:latin typeface="Times New Roman" pitchFamily="18" charset="0"/>
                <a:cs typeface="Times New Roman" pitchFamily="18" charset="0"/>
              </a:rPr>
              <a:t>: Connectors of the same type must be compatible from one manufacturer to another.</a:t>
            </a:r>
            <a:endParaRPr lang="en-US" sz="22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156</a:t>
            </a:fld>
            <a:endParaRPr 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00800"/>
          </a:xfrm>
        </p:spPr>
        <p:txBody>
          <a:bodyPr/>
          <a:lstStyle/>
          <a:p>
            <a:pPr algn="just"/>
            <a:r>
              <a:rPr lang="en-US" dirty="0" smtClean="0"/>
              <a:t>3</a:t>
            </a:r>
            <a:r>
              <a:rPr lang="en-US" sz="2200" dirty="0" smtClean="0">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Ease of assembly</a:t>
            </a:r>
            <a:r>
              <a:rPr lang="en-US" sz="2200" dirty="0" smtClean="0">
                <a:latin typeface="Times New Roman" pitchFamily="18" charset="0"/>
                <a:cs typeface="Times New Roman" pitchFamily="18" charset="0"/>
              </a:rPr>
              <a:t>: </a:t>
            </a:r>
            <a:r>
              <a:rPr lang="en-US" sz="2200" dirty="0" smtClean="0">
                <a:solidFill>
                  <a:srgbClr val="0070C0"/>
                </a:solidFill>
                <a:latin typeface="Times New Roman" pitchFamily="18" charset="0"/>
                <a:cs typeface="Times New Roman" pitchFamily="18" charset="0"/>
              </a:rPr>
              <a:t>A service technician should be able to install the connector easily in a field environment, that is, in a location other than the connector factory. The connector loss should also be fairly insensitive to the assembly skill of the technician.</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4. </a:t>
            </a:r>
            <a:r>
              <a:rPr lang="en-US" sz="2200" i="1" dirty="0" smtClean="0">
                <a:solidFill>
                  <a:srgbClr val="FF0000"/>
                </a:solidFill>
                <a:latin typeface="Times New Roman" pitchFamily="18" charset="0"/>
                <a:cs typeface="Times New Roman" pitchFamily="18" charset="0"/>
              </a:rPr>
              <a:t>low environmental sensitivity: </a:t>
            </a:r>
            <a:r>
              <a:rPr lang="en-US" sz="2200" dirty="0" smtClean="0">
                <a:solidFill>
                  <a:srgbClr val="00B050"/>
                </a:solidFill>
                <a:latin typeface="Times New Roman" pitchFamily="18" charset="0"/>
                <a:cs typeface="Times New Roman" pitchFamily="18" charset="0"/>
              </a:rPr>
              <a:t>Conditions such as temperature, dust, and moisture should have a small effect on connector-loss variations.</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5</a:t>
            </a:r>
            <a:r>
              <a:rPr lang="en-US" sz="2200" i="1" dirty="0" smtClean="0">
                <a:solidFill>
                  <a:srgbClr val="FF0000"/>
                </a:solidFill>
                <a:latin typeface="Times New Roman" pitchFamily="18" charset="0"/>
                <a:cs typeface="Times New Roman" pitchFamily="18" charset="0"/>
              </a:rPr>
              <a:t>. Low-cost and reliable construction</a:t>
            </a:r>
            <a:r>
              <a:rPr lang="en-US" sz="2200" dirty="0" smtClean="0">
                <a:latin typeface="Times New Roman" pitchFamily="18" charset="0"/>
                <a:cs typeface="Times New Roman" pitchFamily="18" charset="0"/>
              </a:rPr>
              <a:t>: </a:t>
            </a:r>
            <a:r>
              <a:rPr lang="en-US" sz="2200" dirty="0" smtClean="0">
                <a:solidFill>
                  <a:srgbClr val="0070C0"/>
                </a:solidFill>
                <a:latin typeface="Times New Roman" pitchFamily="18" charset="0"/>
                <a:cs typeface="Times New Roman" pitchFamily="18" charset="0"/>
              </a:rPr>
              <a:t>The connector must have a precision suitable to the application, but its cost must not be a major factor in the fiber system.</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6. </a:t>
            </a:r>
            <a:r>
              <a:rPr lang="en-US" sz="2200" i="1" dirty="0" smtClean="0">
                <a:solidFill>
                  <a:srgbClr val="FF0000"/>
                </a:solidFill>
                <a:latin typeface="Times New Roman" pitchFamily="18" charset="0"/>
                <a:cs typeface="Times New Roman" pitchFamily="18" charset="0"/>
              </a:rPr>
              <a:t>Ease of connection: </a:t>
            </a:r>
            <a:r>
              <a:rPr lang="en-US" sz="2200" dirty="0" smtClean="0">
                <a:solidFill>
                  <a:srgbClr val="00B050"/>
                </a:solidFill>
                <a:latin typeface="Times New Roman" pitchFamily="18" charset="0"/>
                <a:cs typeface="Times New Roman" pitchFamily="18" charset="0"/>
              </a:rPr>
              <a:t>Generally one should be able to mate and </a:t>
            </a:r>
            <a:r>
              <a:rPr lang="en-US" sz="2200" dirty="0" err="1" smtClean="0">
                <a:solidFill>
                  <a:srgbClr val="00B050"/>
                </a:solidFill>
                <a:latin typeface="Times New Roman" pitchFamily="18" charset="0"/>
                <a:cs typeface="Times New Roman" pitchFamily="18" charset="0"/>
              </a:rPr>
              <a:t>demate</a:t>
            </a:r>
            <a:r>
              <a:rPr lang="en-US" sz="2200" dirty="0" smtClean="0">
                <a:solidFill>
                  <a:srgbClr val="00B050"/>
                </a:solidFill>
                <a:latin typeface="Times New Roman" pitchFamily="18" charset="0"/>
                <a:cs typeface="Times New Roman" pitchFamily="18" charset="0"/>
              </a:rPr>
              <a:t> the connector, simply, by hand.</a:t>
            </a:r>
            <a:endParaRPr lang="en-US" sz="2200" i="1"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157</a:t>
            </a:fld>
            <a:endParaRPr lang="en-US"/>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2051" name="Picture 3"/>
          <p:cNvPicPr>
            <a:picLocks noChangeAspect="1" noChangeArrowheads="1"/>
          </p:cNvPicPr>
          <p:nvPr/>
        </p:nvPicPr>
        <p:blipFill>
          <a:blip r:embed="rId2"/>
          <a:srcRect/>
          <a:stretch>
            <a:fillRect/>
          </a:stretch>
        </p:blipFill>
        <p:spPr bwMode="auto">
          <a:xfrm>
            <a:off x="228600" y="3648075"/>
            <a:ext cx="8686800" cy="32099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228600" y="1"/>
            <a:ext cx="8677275" cy="35814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158</a:t>
            </a:fld>
            <a:endParaRPr 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Autofit/>
          </a:bodyPr>
          <a:lstStyle/>
          <a:p>
            <a:r>
              <a:rPr lang="en-US" sz="2400" b="1" i="1" u="sng" dirty="0" smtClean="0">
                <a:solidFill>
                  <a:srgbClr val="FF0000"/>
                </a:solidFill>
                <a:latin typeface="Times New Roman" pitchFamily="18" charset="0"/>
                <a:cs typeface="Times New Roman" pitchFamily="18" charset="0"/>
              </a:rPr>
              <a:t>Connector Types-Keiser2</a:t>
            </a:r>
            <a:endParaRPr lang="en-US" sz="2400" b="1"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762000"/>
            <a:ext cx="9144000" cy="5791200"/>
          </a:xfrm>
        </p:spPr>
        <p:txBody>
          <a:bodyPr>
            <a:normAutofit fontScale="92500" lnSpcReduction="10000"/>
          </a:bodyPr>
          <a:lstStyle/>
          <a:p>
            <a:pPr algn="just"/>
            <a:r>
              <a:rPr lang="en-US" dirty="0" smtClean="0">
                <a:solidFill>
                  <a:srgbClr val="0070C0"/>
                </a:solidFill>
                <a:latin typeface="Times New Roman" pitchFamily="18" charset="0"/>
                <a:cs typeface="Times New Roman" pitchFamily="18" charset="0"/>
              </a:rPr>
              <a:t>Connectors are available in designs that screw on, twist on, or snap into place.</a:t>
            </a:r>
          </a:p>
          <a:p>
            <a:pPr algn="just"/>
            <a:endParaRPr lang="en-US" sz="2400" dirty="0" smtClean="0">
              <a:solidFill>
                <a:srgbClr val="0070C0"/>
              </a:solidFill>
              <a:latin typeface="Times New Roman" pitchFamily="18" charset="0"/>
              <a:cs typeface="Times New Roman" pitchFamily="18" charset="0"/>
            </a:endParaRPr>
          </a:p>
          <a:p>
            <a:pPr algn="just"/>
            <a:r>
              <a:rPr lang="en-US" dirty="0" smtClean="0">
                <a:solidFill>
                  <a:srgbClr val="00B050"/>
                </a:solidFill>
                <a:latin typeface="Times New Roman" pitchFamily="18" charset="0"/>
                <a:cs typeface="Times New Roman" pitchFamily="18" charset="0"/>
              </a:rPr>
              <a:t>The most commonly used connectors are the twist-on and snap-on design.</a:t>
            </a:r>
          </a:p>
          <a:p>
            <a:pPr algn="just"/>
            <a:endParaRPr lang="en-US" sz="2400" dirty="0" smtClean="0">
              <a:solidFill>
                <a:srgbClr val="00B050"/>
              </a:solidFill>
              <a:latin typeface="Times New Roman" pitchFamily="18" charset="0"/>
              <a:cs typeface="Times New Roman" pitchFamily="18" charset="0"/>
            </a:endParaRPr>
          </a:p>
          <a:p>
            <a:pPr algn="just"/>
            <a:r>
              <a:rPr lang="en-US" dirty="0" smtClean="0">
                <a:solidFill>
                  <a:srgbClr val="0070C0"/>
                </a:solidFill>
                <a:latin typeface="Times New Roman" pitchFamily="18" charset="0"/>
                <a:cs typeface="Times New Roman" pitchFamily="18" charset="0"/>
              </a:rPr>
              <a:t>These include both single-channel and multichannel assemblies for cable-to-cable and for cable-to-circuit card connections.</a:t>
            </a:r>
          </a:p>
          <a:p>
            <a:pPr algn="just"/>
            <a:endParaRPr lang="en-US" sz="2400" dirty="0" smtClean="0">
              <a:solidFill>
                <a:srgbClr val="0070C0"/>
              </a:solidFill>
              <a:latin typeface="Times New Roman" pitchFamily="18" charset="0"/>
              <a:cs typeface="Times New Roman" pitchFamily="18" charset="0"/>
            </a:endParaRPr>
          </a:p>
          <a:p>
            <a:pPr algn="just"/>
            <a:r>
              <a:rPr lang="en-US" dirty="0" smtClean="0">
                <a:solidFill>
                  <a:srgbClr val="FF0000"/>
                </a:solidFill>
                <a:latin typeface="Times New Roman" pitchFamily="18" charset="0"/>
                <a:cs typeface="Times New Roman" pitchFamily="18" charset="0"/>
              </a:rPr>
              <a:t>The basic coupling mechanisms used in these connectors belong to either the Butt-joint or the Expanded-beam classes.</a:t>
            </a:r>
          </a:p>
          <a:p>
            <a:endParaRPr lang="en-US" dirty="0" smtClean="0">
              <a:solidFill>
                <a:srgbClr val="FF0000"/>
              </a:solidFill>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3F3570C3-31F5-4616-957C-FC7905A0FD17}" type="slidenum">
              <a:rPr lang="en-US" smtClean="0"/>
              <a:pPr/>
              <a:t>159</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8194" name="Picture 2"/>
          <p:cNvPicPr>
            <a:picLocks noChangeAspect="1" noChangeArrowheads="1"/>
          </p:cNvPicPr>
          <p:nvPr/>
        </p:nvPicPr>
        <p:blipFill>
          <a:blip r:embed="rId2"/>
          <a:srcRect/>
          <a:stretch>
            <a:fillRect/>
          </a:stretch>
        </p:blipFill>
        <p:spPr bwMode="auto">
          <a:xfrm>
            <a:off x="0" y="0"/>
            <a:ext cx="9144000" cy="19812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0" y="2057400"/>
            <a:ext cx="9144000" cy="198120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1" y="4191000"/>
            <a:ext cx="9144000" cy="2105025"/>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3F3570C3-31F5-4616-957C-FC7905A0FD17}" type="slidenum">
              <a:rPr lang="en-US" smtClean="0"/>
              <a:pPr/>
              <a:t>16</a:t>
            </a:fld>
            <a:endParaRPr 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228600" y="609600"/>
            <a:ext cx="8686800" cy="5943600"/>
          </a:xfrm>
        </p:spPr>
        <p:txBody>
          <a:bodyPr>
            <a:normAutofit/>
          </a:bodyPr>
          <a:lstStyle/>
          <a:p>
            <a:pPr algn="just"/>
            <a:r>
              <a:rPr lang="en-US" sz="2400" dirty="0" smtClean="0">
                <a:solidFill>
                  <a:srgbClr val="0070C0"/>
                </a:solidFill>
                <a:latin typeface="Times New Roman" pitchFamily="18" charset="0"/>
                <a:cs typeface="Times New Roman" pitchFamily="18" charset="0"/>
              </a:rPr>
              <a:t>The majority of connectors today are of the Butt-joint  type.</a:t>
            </a:r>
          </a:p>
          <a:p>
            <a:pPr algn="just"/>
            <a:endParaRPr lang="en-US" sz="2400" dirty="0" smtClean="0">
              <a:solidFill>
                <a:srgbClr val="0070C0"/>
              </a:solidFill>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These connectors employ a metal, ceramic, or molded-plastic ferrule for each fiber and  precision sleeve into which the ferrule fits.</a:t>
            </a:r>
          </a:p>
          <a:p>
            <a:pPr algn="just"/>
            <a:endParaRPr lang="en-US" sz="2400" dirty="0" smtClean="0">
              <a:solidFill>
                <a:srgbClr val="0070C0"/>
              </a:solidFill>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The fiber is </a:t>
            </a:r>
            <a:r>
              <a:rPr lang="en-US" sz="2400" dirty="0" err="1" smtClean="0">
                <a:solidFill>
                  <a:srgbClr val="0070C0"/>
                </a:solidFill>
                <a:latin typeface="Times New Roman" pitchFamily="18" charset="0"/>
                <a:cs typeface="Times New Roman" pitchFamily="18" charset="0"/>
              </a:rPr>
              <a:t>epoxied</a:t>
            </a:r>
            <a:r>
              <a:rPr lang="en-US" sz="2400" dirty="0" smtClean="0">
                <a:solidFill>
                  <a:srgbClr val="0070C0"/>
                </a:solidFill>
                <a:latin typeface="Times New Roman" pitchFamily="18" charset="0"/>
                <a:cs typeface="Times New Roman" pitchFamily="18" charset="0"/>
              </a:rPr>
              <a:t> into a precision hole which has been drilled into the ferrule.</a:t>
            </a:r>
          </a:p>
          <a:p>
            <a:pPr algn="just"/>
            <a:endParaRPr lang="en-US" sz="2400" dirty="0" smtClean="0">
              <a:solidFill>
                <a:srgbClr val="0070C0"/>
              </a:solidFill>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The mechanical challenges of ferrule connectors include maintaining both the dimensions of the hole diameter and its position relative to the ferrule outer surface.</a:t>
            </a:r>
          </a:p>
          <a:p>
            <a:endParaRPr lang="en-US" sz="3600" dirty="0"/>
          </a:p>
        </p:txBody>
      </p:sp>
      <p:sp>
        <p:nvSpPr>
          <p:cNvPr id="4" name="Slide Number Placeholder 3"/>
          <p:cNvSpPr>
            <a:spLocks noGrp="1"/>
          </p:cNvSpPr>
          <p:nvPr>
            <p:ph type="sldNum" sz="quarter" idx="12"/>
          </p:nvPr>
        </p:nvSpPr>
        <p:spPr/>
        <p:txBody>
          <a:bodyPr/>
          <a:lstStyle/>
          <a:p>
            <a:fld id="{3F3570C3-31F5-4616-957C-FC7905A0FD17}" type="slidenum">
              <a:rPr lang="en-US" smtClean="0"/>
              <a:pPr/>
              <a:t>160</a:t>
            </a:fld>
            <a:endParaRPr 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rmAutofit fontScale="90000"/>
          </a:bodyPr>
          <a:lstStyle/>
          <a:p>
            <a:endParaRPr lang="en-US" dirty="0"/>
          </a:p>
        </p:txBody>
      </p:sp>
      <p:sp>
        <p:nvSpPr>
          <p:cNvPr id="3" name="Content Placeholder 2"/>
          <p:cNvSpPr>
            <a:spLocks noGrp="1"/>
          </p:cNvSpPr>
          <p:nvPr>
            <p:ph idx="1"/>
          </p:nvPr>
        </p:nvSpPr>
        <p:spPr>
          <a:xfrm>
            <a:off x="152400" y="609600"/>
            <a:ext cx="8763000" cy="6248400"/>
          </a:xfrm>
        </p:spPr>
        <p:txBody>
          <a:bodyPr>
            <a:normAutofit/>
          </a:bodyPr>
          <a:lstStyle/>
          <a:p>
            <a:pPr algn="just"/>
            <a:r>
              <a:rPr lang="en-US" sz="2400" dirty="0" smtClean="0">
                <a:solidFill>
                  <a:srgbClr val="00B050"/>
                </a:solidFill>
                <a:latin typeface="Times New Roman" pitchFamily="18" charset="0"/>
                <a:cs typeface="Times New Roman" pitchFamily="18" charset="0"/>
              </a:rPr>
              <a:t>Figure 5.20 shows two popular Butt-joint alignment designs used in both multimode and single-mode fiber systems.</a:t>
            </a:r>
          </a:p>
          <a:p>
            <a:pPr algn="just"/>
            <a:endParaRPr lang="en-US" sz="2400" dirty="0" smtClean="0">
              <a:solidFill>
                <a:srgbClr val="00B050"/>
              </a:solidFill>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These are the Straight-sleeve and the Tapered-sleeve (or </a:t>
            </a:r>
            <a:r>
              <a:rPr lang="en-US" sz="2400" dirty="0" err="1" smtClean="0">
                <a:solidFill>
                  <a:srgbClr val="0070C0"/>
                </a:solidFill>
                <a:latin typeface="Times New Roman" pitchFamily="18" charset="0"/>
                <a:cs typeface="Times New Roman" pitchFamily="18" charset="0"/>
              </a:rPr>
              <a:t>Biconical</a:t>
            </a:r>
            <a:r>
              <a:rPr lang="en-US" sz="2400" dirty="0" smtClean="0">
                <a:solidFill>
                  <a:srgbClr val="0070C0"/>
                </a:solidFill>
                <a:latin typeface="Times New Roman" pitchFamily="18" charset="0"/>
                <a:cs typeface="Times New Roman" pitchFamily="18" charset="0"/>
              </a:rPr>
              <a:t>) mechanisms.</a:t>
            </a:r>
          </a:p>
          <a:p>
            <a:pPr algn="just"/>
            <a:endParaRPr lang="en-US" sz="2400" dirty="0" smtClean="0">
              <a:solidFill>
                <a:srgbClr val="00B050"/>
              </a:solidFill>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In the straight-sleeve connector the length of the sleeve and a guide ring on the ferrules determine the end separation of the fibers.</a:t>
            </a:r>
          </a:p>
          <a:p>
            <a:pPr algn="just"/>
            <a:endParaRPr lang="en-US" sz="2400" dirty="0" smtClean="0">
              <a:solidFill>
                <a:srgbClr val="00B050"/>
              </a:solidFill>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The </a:t>
            </a:r>
            <a:r>
              <a:rPr lang="en-US" sz="2400" dirty="0" err="1" smtClean="0">
                <a:solidFill>
                  <a:srgbClr val="0070C0"/>
                </a:solidFill>
                <a:latin typeface="Times New Roman" pitchFamily="18" charset="0"/>
                <a:cs typeface="Times New Roman" pitchFamily="18" charset="0"/>
              </a:rPr>
              <a:t>biconical</a:t>
            </a:r>
            <a:r>
              <a:rPr lang="en-US" sz="2400" dirty="0" smtClean="0">
                <a:solidFill>
                  <a:srgbClr val="0070C0"/>
                </a:solidFill>
                <a:latin typeface="Times New Roman" pitchFamily="18" charset="0"/>
                <a:cs typeface="Times New Roman" pitchFamily="18" charset="0"/>
              </a:rPr>
              <a:t> connector uses a tapered sleeve to accept  and guide tapered ferrules.</a:t>
            </a:r>
          </a:p>
          <a:p>
            <a:pPr algn="just"/>
            <a:endParaRPr lang="en-US" sz="2400" dirty="0" smtClean="0">
              <a:solidFill>
                <a:srgbClr val="00B050"/>
              </a:solidFill>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Again the sleeve length and the guide rings maintain a given fiber end separation.</a:t>
            </a:r>
          </a:p>
          <a:p>
            <a:pPr algn="just"/>
            <a:endParaRPr lang="en-US" sz="24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161</a:t>
            </a:fld>
            <a:endParaRPr lang="en-US"/>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228600" y="609600"/>
            <a:ext cx="8763000" cy="6248400"/>
          </a:xfrm>
        </p:spPr>
        <p:txBody>
          <a:bodyPr>
            <a:normAutofit fontScale="92500"/>
          </a:bodyPr>
          <a:lstStyle/>
          <a:p>
            <a:pPr algn="just"/>
            <a:r>
              <a:rPr lang="en-US" sz="2400" dirty="0" smtClean="0">
                <a:solidFill>
                  <a:srgbClr val="0070C0"/>
                </a:solidFill>
                <a:latin typeface="Times New Roman" pitchFamily="18" charset="0"/>
                <a:cs typeface="Times New Roman" pitchFamily="18" charset="0"/>
              </a:rPr>
              <a:t>An expanded-beam connector, illustrated in Fig. 5-21, employs lenses on the ends of the fibers.</a:t>
            </a:r>
          </a:p>
          <a:p>
            <a:pPr algn="just"/>
            <a:endParaRPr lang="en-US" sz="2400" dirty="0" smtClean="0">
              <a:solidFill>
                <a:srgbClr val="0070C0"/>
              </a:solidFill>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These lenses either collimate the light emerging from the transmitting fiber,  or focus the expanded beam onto the core of the receiving fiber.</a:t>
            </a:r>
          </a:p>
          <a:p>
            <a:pPr algn="just"/>
            <a:endParaRPr lang="en-US" sz="2400" dirty="0" smtClean="0">
              <a:solidFill>
                <a:srgbClr val="0070C0"/>
              </a:solidFill>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The fiber-to-lens distance is equal to the focal length of the lens.</a:t>
            </a:r>
          </a:p>
          <a:p>
            <a:pPr algn="just"/>
            <a:endParaRPr lang="en-US" sz="2400" dirty="0" smtClean="0">
              <a:solidFill>
                <a:srgbClr val="0070C0"/>
              </a:solidFill>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The advantage of this scheme is that, since the beam is collimated, separation of the fiber ends may take place within the connector.</a:t>
            </a:r>
          </a:p>
          <a:p>
            <a:pPr algn="just"/>
            <a:endParaRPr lang="en-US" sz="2400" dirty="0" smtClean="0">
              <a:solidFill>
                <a:srgbClr val="0070C0"/>
              </a:solidFill>
              <a:latin typeface="Times New Roman" pitchFamily="18" charset="0"/>
              <a:cs typeface="Times New Roman" pitchFamily="18" charset="0"/>
            </a:endParaRPr>
          </a:p>
          <a:p>
            <a:pPr algn="just"/>
            <a:r>
              <a:rPr lang="en-US" sz="2400" dirty="0" smtClean="0">
                <a:solidFill>
                  <a:srgbClr val="0070C0"/>
                </a:solidFill>
                <a:latin typeface="Times New Roman" pitchFamily="18" charset="0"/>
                <a:cs typeface="Times New Roman" pitchFamily="18" charset="0"/>
              </a:rPr>
              <a:t>Thus the connector is less dependent on lateral alignments.</a:t>
            </a:r>
          </a:p>
          <a:p>
            <a:pPr algn="just"/>
            <a:endParaRPr lang="en-US" sz="2400" dirty="0" smtClean="0">
              <a:solidFill>
                <a:srgbClr val="0070C0"/>
              </a:solidFill>
              <a:latin typeface="Times New Roman" pitchFamily="18" charset="0"/>
              <a:cs typeface="Times New Roman" pitchFamily="18" charset="0"/>
            </a:endParaRPr>
          </a:p>
          <a:p>
            <a:pPr algn="just"/>
            <a:r>
              <a:rPr lang="en-US" sz="2400" dirty="0" smtClean="0">
                <a:solidFill>
                  <a:srgbClr val="00B050"/>
                </a:solidFill>
                <a:latin typeface="Times New Roman" pitchFamily="18" charset="0"/>
                <a:cs typeface="Times New Roman" pitchFamily="18" charset="0"/>
              </a:rPr>
              <a:t>In addition, optical processing elements, such as beam splitters and switches, can easily be inserted into the expanded beam between the fiber ends.</a:t>
            </a:r>
            <a:endParaRPr lang="en-US" sz="24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162</a:t>
            </a:fld>
            <a:endParaRPr 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F3570C3-31F5-4616-957C-FC7905A0FD17}" type="slidenum">
              <a:rPr lang="en-US" smtClean="0"/>
              <a:pPr/>
              <a:t>163</a:t>
            </a:fld>
            <a:endParaRPr lang="en-US"/>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Autofit/>
          </a:bodyPr>
          <a:lstStyle/>
          <a:p>
            <a:r>
              <a:rPr lang="en-US" sz="2400" b="1" i="1" u="sng" dirty="0" smtClean="0">
                <a:solidFill>
                  <a:srgbClr val="FF0000"/>
                </a:solidFill>
                <a:latin typeface="Times New Roman" pitchFamily="18" charset="0"/>
                <a:cs typeface="Times New Roman" pitchFamily="18" charset="0"/>
              </a:rPr>
              <a:t>Connector Types</a:t>
            </a:r>
            <a:endParaRPr lang="en-US" sz="2400" dirty="0"/>
          </a:p>
        </p:txBody>
      </p:sp>
      <p:sp>
        <p:nvSpPr>
          <p:cNvPr id="3" name="Content Placeholder 2"/>
          <p:cNvSpPr>
            <a:spLocks noGrp="1"/>
          </p:cNvSpPr>
          <p:nvPr>
            <p:ph idx="1"/>
          </p:nvPr>
        </p:nvSpPr>
        <p:spPr>
          <a:xfrm>
            <a:off x="0" y="381000"/>
            <a:ext cx="9144000" cy="6324600"/>
          </a:xfrm>
        </p:spPr>
        <p:txBody>
          <a:bodyPr>
            <a:normAutofit lnSpcReduction="10000"/>
          </a:bodyPr>
          <a:lstStyle/>
          <a:p>
            <a:r>
              <a:rPr lang="en-US" sz="2150" dirty="0" smtClean="0">
                <a:solidFill>
                  <a:srgbClr val="0070C0"/>
                </a:solidFill>
                <a:latin typeface="Times New Roman" pitchFamily="18" charset="0"/>
                <a:cs typeface="Times New Roman" pitchFamily="18" charset="0"/>
              </a:rPr>
              <a:t>Connectors are available in designs that screw on, twist on, or snap into place.</a:t>
            </a:r>
          </a:p>
          <a:p>
            <a:endParaRPr lang="en-US" sz="1800" dirty="0" smtClean="0">
              <a:solidFill>
                <a:srgbClr val="0070C0"/>
              </a:solidFill>
              <a:latin typeface="Times New Roman" pitchFamily="18" charset="0"/>
              <a:cs typeface="Times New Roman" pitchFamily="18" charset="0"/>
            </a:endParaRPr>
          </a:p>
          <a:p>
            <a:r>
              <a:rPr lang="en-US" sz="2200" dirty="0" smtClean="0">
                <a:solidFill>
                  <a:srgbClr val="00B050"/>
                </a:solidFill>
                <a:latin typeface="Times New Roman" pitchFamily="18" charset="0"/>
                <a:cs typeface="Times New Roman" pitchFamily="18" charset="0"/>
              </a:rPr>
              <a:t>The most commonly used connectors are the twist-on and snap-on design.</a:t>
            </a:r>
          </a:p>
          <a:p>
            <a:endParaRPr lang="en-US" sz="1800" dirty="0" smtClean="0">
              <a:solidFill>
                <a:srgbClr val="00B050"/>
              </a:solidFill>
              <a:latin typeface="Times New Roman" pitchFamily="18" charset="0"/>
              <a:cs typeface="Times New Roman" pitchFamily="18" charset="0"/>
            </a:endParaRPr>
          </a:p>
          <a:p>
            <a:r>
              <a:rPr lang="en-US" sz="2200" dirty="0" smtClean="0">
                <a:solidFill>
                  <a:srgbClr val="0070C0"/>
                </a:solidFill>
                <a:latin typeface="Times New Roman" pitchFamily="18" charset="0"/>
                <a:cs typeface="Times New Roman" pitchFamily="18" charset="0"/>
              </a:rPr>
              <a:t>These include both single-channel and multichannel assemblies for cable-to-cable and for cable-to-circuit card connections.</a:t>
            </a:r>
          </a:p>
          <a:p>
            <a:endParaRPr lang="en-US" sz="1800" dirty="0" smtClean="0">
              <a:solidFill>
                <a:srgbClr val="0070C0"/>
              </a:solidFill>
              <a:latin typeface="Times New Roman" pitchFamily="18" charset="0"/>
              <a:cs typeface="Times New Roman" pitchFamily="18" charset="0"/>
            </a:endParaRPr>
          </a:p>
          <a:p>
            <a:r>
              <a:rPr lang="en-US" sz="2200" dirty="0" smtClean="0">
                <a:solidFill>
                  <a:srgbClr val="FF0000"/>
                </a:solidFill>
                <a:latin typeface="Times New Roman" pitchFamily="18" charset="0"/>
                <a:cs typeface="Times New Roman" pitchFamily="18" charset="0"/>
              </a:rPr>
              <a:t>The basic coupling mechanisms used in these connectors belong to either the Butt-joint or the Expanded-beam classes.</a:t>
            </a:r>
          </a:p>
          <a:p>
            <a:endParaRPr lang="en-US" sz="2200" dirty="0" smtClean="0">
              <a:solidFill>
                <a:srgbClr val="FF0000"/>
              </a:solidFill>
              <a:latin typeface="Times New Roman" pitchFamily="18" charset="0"/>
              <a:cs typeface="Times New Roman" pitchFamily="18" charset="0"/>
            </a:endParaRPr>
          </a:p>
          <a:p>
            <a:r>
              <a:rPr lang="en-US" sz="2200" b="1" i="1" u="sng" dirty="0" smtClean="0">
                <a:solidFill>
                  <a:srgbClr val="FF0000"/>
                </a:solidFill>
                <a:latin typeface="Times New Roman" pitchFamily="18" charset="0"/>
                <a:cs typeface="Times New Roman" pitchFamily="18" charset="0"/>
              </a:rPr>
              <a:t>Butt-Joined Connectors:</a:t>
            </a:r>
          </a:p>
          <a:p>
            <a:pPr algn="just"/>
            <a:r>
              <a:rPr lang="en-US" sz="2200" dirty="0" smtClean="0">
                <a:solidFill>
                  <a:srgbClr val="0070C0"/>
                </a:solidFill>
                <a:latin typeface="Times New Roman" pitchFamily="18" charset="0"/>
                <a:cs typeface="Times New Roman" pitchFamily="18" charset="0"/>
              </a:rPr>
              <a:t> Fiber optic Butt-jointed  connectors align and bring the prepared ends of two fibers into close contact. </a:t>
            </a:r>
          </a:p>
          <a:p>
            <a:pPr algn="just"/>
            <a:endParaRPr lang="en-US" sz="2200" dirty="0" smtClean="0">
              <a:solidFill>
                <a:srgbClr val="0070C0"/>
              </a:solidFill>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 There are two widely accepted designs of butt-jointed alignment. These are </a:t>
            </a:r>
          </a:p>
          <a:p>
            <a:pPr algn="just"/>
            <a:endParaRPr lang="en-US" sz="1100" dirty="0" smtClean="0">
              <a:solidFill>
                <a:srgbClr val="0070C0"/>
              </a:solidFill>
              <a:latin typeface="Times New Roman" pitchFamily="18" charset="0"/>
              <a:cs typeface="Times New Roman" pitchFamily="18" charset="0"/>
            </a:endParaRPr>
          </a:p>
          <a:p>
            <a:r>
              <a:rPr lang="en-US" sz="2200" i="1" dirty="0" smtClean="0">
                <a:solidFill>
                  <a:srgbClr val="00B050"/>
                </a:solidFill>
                <a:latin typeface="Times New Roman" pitchFamily="18" charset="0"/>
                <a:cs typeface="Times New Roman" pitchFamily="18" charset="0"/>
              </a:rPr>
              <a:t>1) Straight  Sleeve Connectors or Cylindrical Ferrule Connectors</a:t>
            </a:r>
          </a:p>
          <a:p>
            <a:r>
              <a:rPr lang="en-US" sz="2200" i="1" dirty="0" smtClean="0">
                <a:solidFill>
                  <a:srgbClr val="00B050"/>
                </a:solidFill>
                <a:latin typeface="Times New Roman" pitchFamily="18" charset="0"/>
                <a:cs typeface="Times New Roman" pitchFamily="18" charset="0"/>
              </a:rPr>
              <a:t>2) </a:t>
            </a:r>
            <a:r>
              <a:rPr lang="en-US" sz="2200" i="1" dirty="0" err="1" smtClean="0">
                <a:solidFill>
                  <a:srgbClr val="00B050"/>
                </a:solidFill>
                <a:latin typeface="Times New Roman" pitchFamily="18" charset="0"/>
                <a:cs typeface="Times New Roman" pitchFamily="18" charset="0"/>
              </a:rPr>
              <a:t>Biconical</a:t>
            </a:r>
            <a:r>
              <a:rPr lang="en-US" sz="2200" i="1" dirty="0" smtClean="0">
                <a:solidFill>
                  <a:srgbClr val="00B050"/>
                </a:solidFill>
                <a:latin typeface="Times New Roman" pitchFamily="18" charset="0"/>
                <a:cs typeface="Times New Roman" pitchFamily="18" charset="0"/>
              </a:rPr>
              <a:t> Ferrule Connector or Tapered Sleeve Connector</a:t>
            </a:r>
          </a:p>
          <a:p>
            <a:endParaRPr lang="en-US" sz="1800" dirty="0" smtClean="0">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164</a:t>
            </a:fld>
            <a:endParaRPr 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2400" i="1" u="sng" dirty="0" smtClean="0">
                <a:solidFill>
                  <a:srgbClr val="FF0000"/>
                </a:solidFill>
                <a:latin typeface="Times New Roman" pitchFamily="18" charset="0"/>
                <a:cs typeface="Times New Roman" pitchFamily="18" charset="0"/>
              </a:rPr>
              <a:t>Straight  Sleeve Connectors or Cylindrical Ferrule Connectors</a:t>
            </a:r>
            <a:endParaRPr lang="en-US" sz="2400" u="sng" dirty="0">
              <a:solidFill>
                <a:srgbClr val="FF0000"/>
              </a:solidFill>
            </a:endParaRPr>
          </a:p>
        </p:txBody>
      </p:sp>
      <p:sp>
        <p:nvSpPr>
          <p:cNvPr id="3" name="Content Placeholder 2"/>
          <p:cNvSpPr>
            <a:spLocks noGrp="1"/>
          </p:cNvSpPr>
          <p:nvPr>
            <p:ph idx="1"/>
          </p:nvPr>
        </p:nvSpPr>
        <p:spPr>
          <a:xfrm>
            <a:off x="152400" y="609600"/>
            <a:ext cx="8763000" cy="6096000"/>
          </a:xfrm>
        </p:spPr>
        <p:txBody>
          <a:bodyPr>
            <a:normAutofit/>
          </a:bodyPr>
          <a:lstStyle/>
          <a:p>
            <a:pPr algn="just"/>
            <a:r>
              <a:rPr lang="en-US" sz="2200" dirty="0" smtClean="0">
                <a:solidFill>
                  <a:srgbClr val="0070C0"/>
                </a:solidFill>
                <a:latin typeface="Times New Roman" pitchFamily="18" charset="0"/>
                <a:cs typeface="Times New Roman" pitchFamily="18" charset="0"/>
              </a:rPr>
              <a:t>The majority of connectors use a Butt-joint  coupling mechanism, as illustrated in Fig.</a:t>
            </a: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Fig. Example of an alignment (</a:t>
            </a:r>
            <a:r>
              <a:rPr lang="en-US" sz="2200" dirty="0" smtClean="0">
                <a:solidFill>
                  <a:srgbClr val="FF0000"/>
                </a:solidFill>
                <a:latin typeface="Times New Roman" pitchFamily="18" charset="0"/>
                <a:cs typeface="Times New Roman" pitchFamily="18" charset="0"/>
              </a:rPr>
              <a:t>Straight Sleeve Connectors</a:t>
            </a:r>
            <a:r>
              <a:rPr lang="en-US" sz="2200" dirty="0" smtClean="0">
                <a:solidFill>
                  <a:srgbClr val="00B050"/>
                </a:solidFill>
                <a:latin typeface="Times New Roman" pitchFamily="18" charset="0"/>
                <a:cs typeface="Times New Roman" pitchFamily="18" charset="0"/>
              </a:rPr>
              <a:t>) scheme used in fiber-optic connectors.</a:t>
            </a:r>
            <a:endParaRPr lang="en-US" sz="2200" dirty="0" smtClean="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The elements shown in the figure are common to most connectors.</a:t>
            </a:r>
          </a:p>
          <a:p>
            <a:endParaRPr lang="en-US" sz="1800" dirty="0" smtClean="0">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The key components are a long, thin stainless steel, glass, ceramic, or plastic cylinder known as a </a:t>
            </a:r>
            <a:r>
              <a:rPr lang="en-US" sz="2200" i="1" dirty="0" smtClean="0">
                <a:solidFill>
                  <a:srgbClr val="0070C0"/>
                </a:solidFill>
                <a:latin typeface="Times New Roman" pitchFamily="18" charset="0"/>
                <a:cs typeface="Times New Roman" pitchFamily="18" charset="0"/>
              </a:rPr>
              <a:t>Ferrule </a:t>
            </a:r>
            <a:r>
              <a:rPr lang="en-US" sz="2200" dirty="0" smtClean="0">
                <a:solidFill>
                  <a:srgbClr val="0070C0"/>
                </a:solidFill>
                <a:latin typeface="Times New Roman" pitchFamily="18" charset="0"/>
                <a:cs typeface="Times New Roman" pitchFamily="18" charset="0"/>
              </a:rPr>
              <a:t>and a precision sleeve into which the ferrule fits. This sleeve is known variably as an alignment sleeve, an adapter, or a coupling receptacle.</a:t>
            </a: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a:stretch>
            <a:fillRect/>
          </a:stretch>
        </p:blipFill>
        <p:spPr bwMode="auto">
          <a:xfrm>
            <a:off x="2667000" y="990600"/>
            <a:ext cx="6096000" cy="2133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165</a:t>
            </a:fld>
            <a:endParaRPr 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228600" y="838200"/>
            <a:ext cx="8686800" cy="5791200"/>
          </a:xfrm>
        </p:spPr>
        <p:txBody>
          <a:bodyPr>
            <a:normAutofit/>
          </a:bodyPr>
          <a:lstStyle/>
          <a:p>
            <a:pPr algn="just"/>
            <a:r>
              <a:rPr lang="en-US" sz="2200" dirty="0" smtClean="0">
                <a:solidFill>
                  <a:srgbClr val="0070C0"/>
                </a:solidFill>
                <a:latin typeface="Times New Roman" pitchFamily="18" charset="0"/>
                <a:cs typeface="Times New Roman" pitchFamily="18" charset="0"/>
              </a:rPr>
              <a:t>The basic ferrule connector or straight sleeve connector is the simplest optical fiber  connector design as shown in Fig.</a:t>
            </a:r>
          </a:p>
          <a:p>
            <a:pPr algn="just"/>
            <a:endParaRPr lang="en-US" sz="2200" dirty="0" smtClean="0">
              <a:solidFill>
                <a:srgbClr val="00B050"/>
              </a:solidFill>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In this design , the two fibers to be connected are permanently bounded with epoxy resin in metal plugs known as ferrules which have an accurately drilled hole in their end faces where the stripped fiber is located.</a:t>
            </a:r>
          </a:p>
          <a:p>
            <a:pPr algn="just"/>
            <a:endParaRPr lang="en-US" sz="2200" dirty="0" smtClean="0">
              <a:solidFill>
                <a:srgbClr val="0070C0"/>
              </a:solidFill>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Within the connector , two ferrules are placed in an alignment sleeve, which allows the two fibers to be Butt-jointed.</a:t>
            </a:r>
          </a:p>
          <a:p>
            <a:pPr algn="just"/>
            <a:endParaRPr lang="en-US" sz="2200" dirty="0" smtClean="0">
              <a:solidFill>
                <a:srgbClr val="0070C0"/>
              </a:solidFill>
              <a:latin typeface="Times New Roman" pitchFamily="18" charset="0"/>
              <a:cs typeface="Times New Roman" pitchFamily="18" charset="0"/>
            </a:endParaRPr>
          </a:p>
          <a:p>
            <a:pPr algn="just"/>
            <a:r>
              <a:rPr lang="en-US" sz="2200" dirty="0" smtClean="0">
                <a:solidFill>
                  <a:srgbClr val="00B050"/>
                </a:solidFill>
                <a:latin typeface="Times New Roman" pitchFamily="18" charset="0"/>
                <a:cs typeface="Times New Roman" pitchFamily="18" charset="0"/>
              </a:rPr>
              <a:t>With this type of connector, it is essential that the fiber end faces are Smooth and Square</a:t>
            </a:r>
            <a:r>
              <a:rPr lang="en-US" sz="2200" dirty="0" smtClean="0">
                <a:solidFill>
                  <a:srgbClr val="0070C0"/>
                </a:solidFill>
                <a:latin typeface="Times New Roman" pitchFamily="18" charset="0"/>
                <a:cs typeface="Times New Roman" pitchFamily="18" charset="0"/>
              </a:rPr>
              <a:t>.</a:t>
            </a:r>
            <a:endParaRPr lang="en-US" sz="2200"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166</a:t>
            </a:fld>
            <a:endParaRPr lang="en-US"/>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381000"/>
          </a:xfrm>
        </p:spPr>
        <p:txBody>
          <a:bodyPr>
            <a:noAutofit/>
          </a:bodyPr>
          <a:lstStyle/>
          <a:p>
            <a:r>
              <a:rPr lang="en-US" sz="2400" i="1" u="sng" dirty="0" smtClean="0">
                <a:solidFill>
                  <a:srgbClr val="FF0000"/>
                </a:solidFill>
                <a:latin typeface="Times New Roman" pitchFamily="18" charset="0"/>
                <a:cs typeface="Times New Roman" pitchFamily="18" charset="0"/>
              </a:rPr>
              <a:t>2. </a:t>
            </a:r>
            <a:r>
              <a:rPr lang="en-US" sz="2400" i="1" u="sng" dirty="0" err="1" smtClean="0">
                <a:solidFill>
                  <a:srgbClr val="FF0000"/>
                </a:solidFill>
                <a:latin typeface="Times New Roman" pitchFamily="18" charset="0"/>
                <a:cs typeface="Times New Roman" pitchFamily="18" charset="0"/>
              </a:rPr>
              <a:t>Biconical</a:t>
            </a:r>
            <a:r>
              <a:rPr lang="en-US" sz="2400" i="1" u="sng" dirty="0" smtClean="0">
                <a:solidFill>
                  <a:srgbClr val="FF0000"/>
                </a:solidFill>
                <a:latin typeface="Times New Roman" pitchFamily="18" charset="0"/>
                <a:cs typeface="Times New Roman" pitchFamily="18" charset="0"/>
              </a:rPr>
              <a:t> Ferrule Connector </a:t>
            </a:r>
            <a:r>
              <a:rPr lang="en-US" sz="2400" i="1" u="sng" smtClean="0">
                <a:solidFill>
                  <a:srgbClr val="FF0000"/>
                </a:solidFill>
                <a:latin typeface="Times New Roman" pitchFamily="18" charset="0"/>
                <a:cs typeface="Times New Roman" pitchFamily="18" charset="0"/>
              </a:rPr>
              <a:t>or Tapered </a:t>
            </a:r>
            <a:r>
              <a:rPr lang="en-US" sz="2400" i="1" u="sng" dirty="0" smtClean="0">
                <a:solidFill>
                  <a:srgbClr val="FF0000"/>
                </a:solidFill>
                <a:latin typeface="Times New Roman" pitchFamily="18" charset="0"/>
                <a:cs typeface="Times New Roman" pitchFamily="18" charset="0"/>
              </a:rPr>
              <a:t>Sleeve Connector</a:t>
            </a:r>
            <a:endParaRPr lang="en-US" sz="2400"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457200"/>
            <a:ext cx="8763000" cy="6172200"/>
          </a:xfrm>
        </p:spPr>
        <p:txBody>
          <a:bodyPr>
            <a:normAutofit fontScale="92500"/>
          </a:bodyPr>
          <a:lstStyle/>
          <a:p>
            <a:pPr algn="just"/>
            <a:r>
              <a:rPr lang="en-US" sz="2200" dirty="0" smtClean="0">
                <a:solidFill>
                  <a:srgbClr val="00B050"/>
                </a:solidFill>
                <a:latin typeface="Times New Roman" pitchFamily="18" charset="0"/>
                <a:cs typeface="Times New Roman" pitchFamily="18" charset="0"/>
              </a:rPr>
              <a:t>Tapered sleeve connector is the most widely used part of jumper cables in a variety of applications.</a:t>
            </a:r>
          </a:p>
          <a:p>
            <a:pPr algn="just"/>
            <a:r>
              <a:rPr lang="en-US" sz="2200" dirty="0" smtClean="0">
                <a:solidFill>
                  <a:srgbClr val="0070C0"/>
                </a:solidFill>
                <a:latin typeface="Times New Roman" pitchFamily="18" charset="0"/>
                <a:cs typeface="Times New Roman" pitchFamily="18" charset="0"/>
              </a:rPr>
              <a:t>The plugs in a tapered sleeve connector are either </a:t>
            </a:r>
            <a:r>
              <a:rPr lang="en-US" sz="2200" dirty="0" err="1" smtClean="0">
                <a:solidFill>
                  <a:srgbClr val="0070C0"/>
                </a:solidFill>
                <a:latin typeface="Times New Roman" pitchFamily="18" charset="0"/>
                <a:cs typeface="Times New Roman" pitchFamily="18" charset="0"/>
              </a:rPr>
              <a:t>moulded</a:t>
            </a:r>
            <a:r>
              <a:rPr lang="en-US" sz="2200" dirty="0" smtClean="0">
                <a:solidFill>
                  <a:srgbClr val="0070C0"/>
                </a:solidFill>
                <a:latin typeface="Times New Roman" pitchFamily="18" charset="0"/>
                <a:cs typeface="Times New Roman" pitchFamily="18" charset="0"/>
              </a:rPr>
              <a:t> directly on to fiber or cast around the fiber using a silica-loaded epoxy resin ensuring concentricity to within 5 </a:t>
            </a:r>
            <a:r>
              <a:rPr lang="el-GR" sz="2200" dirty="0" smtClean="0">
                <a:solidFill>
                  <a:srgbClr val="0070C0"/>
                </a:solidFill>
                <a:latin typeface="Times New Roman" pitchFamily="18" charset="0"/>
                <a:cs typeface="Times New Roman" pitchFamily="18" charset="0"/>
              </a:rPr>
              <a:t>μ</a:t>
            </a:r>
            <a:r>
              <a:rPr lang="en-US" sz="2200" dirty="0" smtClean="0">
                <a:solidFill>
                  <a:srgbClr val="0070C0"/>
                </a:solidFill>
                <a:latin typeface="Times New Roman" pitchFamily="18" charset="0"/>
                <a:cs typeface="Times New Roman" pitchFamily="18" charset="0"/>
              </a:rPr>
              <a:t>m.</a:t>
            </a:r>
          </a:p>
          <a:p>
            <a:pPr algn="just"/>
            <a:r>
              <a:rPr lang="en-US" sz="2200" dirty="0" smtClean="0">
                <a:solidFill>
                  <a:srgbClr val="00B050"/>
                </a:solidFill>
                <a:latin typeface="Times New Roman" pitchFamily="18" charset="0"/>
                <a:cs typeface="Times New Roman" pitchFamily="18" charset="0"/>
              </a:rPr>
              <a:t>After plug attachment, the fiber end faces are polished before the plugs are inserted and aligned in the </a:t>
            </a:r>
            <a:r>
              <a:rPr lang="en-US" sz="2200" dirty="0" err="1" smtClean="0">
                <a:solidFill>
                  <a:srgbClr val="00B050"/>
                </a:solidFill>
                <a:latin typeface="Times New Roman" pitchFamily="18" charset="0"/>
                <a:cs typeface="Times New Roman" pitchFamily="18" charset="0"/>
              </a:rPr>
              <a:t>biconical</a:t>
            </a:r>
            <a:r>
              <a:rPr lang="en-US" sz="2200" dirty="0" smtClean="0">
                <a:solidFill>
                  <a:srgbClr val="00B050"/>
                </a:solidFill>
                <a:latin typeface="Times New Roman" pitchFamily="18" charset="0"/>
                <a:cs typeface="Times New Roman" pitchFamily="18" charset="0"/>
              </a:rPr>
              <a:t> </a:t>
            </a:r>
            <a:r>
              <a:rPr lang="en-US" sz="2200" dirty="0" err="1" smtClean="0">
                <a:solidFill>
                  <a:srgbClr val="00B050"/>
                </a:solidFill>
                <a:latin typeface="Times New Roman" pitchFamily="18" charset="0"/>
                <a:cs typeface="Times New Roman" pitchFamily="18" charset="0"/>
              </a:rPr>
              <a:t>moulded</a:t>
            </a:r>
            <a:r>
              <a:rPr lang="en-US" sz="2200" dirty="0" smtClean="0">
                <a:solidFill>
                  <a:srgbClr val="00B050"/>
                </a:solidFill>
                <a:latin typeface="Times New Roman" pitchFamily="18" charset="0"/>
                <a:cs typeface="Times New Roman" pitchFamily="18" charset="0"/>
              </a:rPr>
              <a:t> centre sleeve, as shown in Fig.</a:t>
            </a:r>
          </a:p>
          <a:p>
            <a:pPr algn="just"/>
            <a:endParaRPr lang="en-US" sz="2200" dirty="0" smtClean="0">
              <a:solidFill>
                <a:srgbClr val="00B050"/>
              </a:solidFill>
              <a:latin typeface="Times New Roman" pitchFamily="18" charset="0"/>
              <a:cs typeface="Times New Roman" pitchFamily="18" charset="0"/>
            </a:endParaRPr>
          </a:p>
          <a:p>
            <a:pPr algn="just"/>
            <a:endParaRPr lang="en-US" sz="2200" dirty="0" smtClean="0">
              <a:solidFill>
                <a:srgbClr val="00B050"/>
              </a:solidFill>
              <a:latin typeface="Times New Roman" pitchFamily="18" charset="0"/>
              <a:cs typeface="Times New Roman" pitchFamily="18" charset="0"/>
            </a:endParaRPr>
          </a:p>
          <a:p>
            <a:pPr algn="just"/>
            <a:endParaRPr lang="en-US" sz="2200" dirty="0" smtClean="0">
              <a:solidFill>
                <a:srgbClr val="00B050"/>
              </a:solidFill>
              <a:latin typeface="Times New Roman" pitchFamily="18" charset="0"/>
              <a:cs typeface="Times New Roman" pitchFamily="18" charset="0"/>
            </a:endParaRPr>
          </a:p>
          <a:p>
            <a:pPr algn="just"/>
            <a:endParaRPr lang="en-US" sz="2200" dirty="0" smtClean="0">
              <a:solidFill>
                <a:srgbClr val="00B050"/>
              </a:solidFill>
              <a:latin typeface="Times New Roman" pitchFamily="18" charset="0"/>
              <a:cs typeface="Times New Roman" pitchFamily="18" charset="0"/>
            </a:endParaRPr>
          </a:p>
          <a:p>
            <a:pPr algn="just"/>
            <a:endParaRPr lang="en-US" sz="2200" dirty="0" smtClean="0">
              <a:solidFill>
                <a:srgbClr val="00B050"/>
              </a:solidFill>
              <a:latin typeface="Times New Roman" pitchFamily="18" charset="0"/>
              <a:cs typeface="Times New Roman" pitchFamily="18" charset="0"/>
            </a:endParaRPr>
          </a:p>
          <a:p>
            <a:pPr algn="just"/>
            <a:endParaRPr lang="en-US" sz="2200" dirty="0" smtClean="0">
              <a:solidFill>
                <a:srgbClr val="00B050"/>
              </a:solidFill>
              <a:latin typeface="Times New Roman" pitchFamily="18" charset="0"/>
              <a:cs typeface="Times New Roman" pitchFamily="18" charset="0"/>
            </a:endParaRPr>
          </a:p>
          <a:p>
            <a:pPr algn="just"/>
            <a:r>
              <a:rPr lang="en-US" sz="2200" dirty="0" smtClean="0">
                <a:solidFill>
                  <a:srgbClr val="0070C0"/>
                </a:solidFill>
                <a:latin typeface="Times New Roman" pitchFamily="18" charset="0"/>
                <a:cs typeface="Times New Roman" pitchFamily="18" charset="0"/>
              </a:rPr>
              <a:t>The tapered sleeve connector has a mean insertion loss of 0.21 dB when using with a 50 </a:t>
            </a:r>
            <a:r>
              <a:rPr lang="el-GR" sz="2200" dirty="0" smtClean="0">
                <a:solidFill>
                  <a:srgbClr val="0070C0"/>
                </a:solidFill>
                <a:latin typeface="Times New Roman" pitchFamily="18" charset="0"/>
                <a:cs typeface="Times New Roman" pitchFamily="18" charset="0"/>
              </a:rPr>
              <a:t>μ</a:t>
            </a:r>
            <a:r>
              <a:rPr lang="en-US" sz="2200" dirty="0" smtClean="0">
                <a:solidFill>
                  <a:srgbClr val="0070C0"/>
                </a:solidFill>
                <a:latin typeface="Times New Roman" pitchFamily="18" charset="0"/>
                <a:cs typeface="Times New Roman" pitchFamily="18" charset="0"/>
              </a:rPr>
              <a:t>m core diameter graded index fibers. This type of connector can also be used with single mode fibers by reducing the </a:t>
            </a:r>
            <a:r>
              <a:rPr lang="en-US" sz="2200" dirty="0" err="1" smtClean="0">
                <a:solidFill>
                  <a:srgbClr val="0070C0"/>
                </a:solidFill>
                <a:latin typeface="Times New Roman" pitchFamily="18" charset="0"/>
                <a:cs typeface="Times New Roman" pitchFamily="18" charset="0"/>
              </a:rPr>
              <a:t>ecentricity</a:t>
            </a:r>
            <a:r>
              <a:rPr lang="en-US" sz="2200" dirty="0" smtClean="0">
                <a:solidFill>
                  <a:srgbClr val="0070C0"/>
                </a:solidFill>
                <a:latin typeface="Times New Roman" pitchFamily="18" charset="0"/>
                <a:cs typeface="Times New Roman" pitchFamily="18" charset="0"/>
              </a:rPr>
              <a:t> of the tapered cone and also the fiber core eccentricity to 0.33 </a:t>
            </a:r>
            <a:r>
              <a:rPr lang="el-GR" sz="2200" dirty="0" smtClean="0">
                <a:solidFill>
                  <a:srgbClr val="0070C0"/>
                </a:solidFill>
                <a:latin typeface="Times New Roman" pitchFamily="18" charset="0"/>
                <a:cs typeface="Times New Roman" pitchFamily="18" charset="0"/>
              </a:rPr>
              <a:t>μ</a:t>
            </a:r>
            <a:r>
              <a:rPr lang="en-US" sz="2200" dirty="0" smtClean="0">
                <a:solidFill>
                  <a:srgbClr val="0070C0"/>
                </a:solidFill>
                <a:latin typeface="Times New Roman" pitchFamily="18" charset="0"/>
                <a:cs typeface="Times New Roman" pitchFamily="18" charset="0"/>
              </a:rPr>
              <a:t>m  or less, while the tilt angle of fibers to 0.35 Degrees or less</a:t>
            </a:r>
          </a:p>
          <a:p>
            <a:pPr algn="just"/>
            <a:endParaRPr lang="en-US" sz="2200"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a:srcRect/>
          <a:stretch>
            <a:fillRect/>
          </a:stretch>
        </p:blipFill>
        <p:spPr bwMode="auto">
          <a:xfrm>
            <a:off x="1752600" y="2895600"/>
            <a:ext cx="4743450" cy="1981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167</a:t>
            </a:fld>
            <a:endParaRPr lang="en-US"/>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228600" y="762000"/>
            <a:ext cx="8686800" cy="5867400"/>
          </a:xfrm>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304800" y="2743200"/>
            <a:ext cx="8534400" cy="36576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168</a:t>
            </a:fld>
            <a:endParaRPr 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228600" y="762000"/>
            <a:ext cx="8686800" cy="5867400"/>
          </a:xfrm>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2057400" y="1219200"/>
            <a:ext cx="5181600" cy="7429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2057400" y="2133600"/>
            <a:ext cx="5105400" cy="6858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2057400" y="3048000"/>
            <a:ext cx="5105400" cy="762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3F3570C3-31F5-4616-957C-FC7905A0FD17}" type="slidenum">
              <a:rPr lang="en-US" smtClean="0"/>
              <a:pPr/>
              <a:t>169</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9218" name="Picture 2"/>
          <p:cNvPicPr>
            <a:picLocks noChangeAspect="1" noChangeArrowheads="1"/>
          </p:cNvPicPr>
          <p:nvPr/>
        </p:nvPicPr>
        <p:blipFill>
          <a:blip r:embed="rId2"/>
          <a:srcRect/>
          <a:stretch>
            <a:fillRect/>
          </a:stretch>
        </p:blipFill>
        <p:spPr bwMode="auto">
          <a:xfrm>
            <a:off x="0" y="228600"/>
            <a:ext cx="9144000" cy="17526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990600" y="2362200"/>
            <a:ext cx="5905500" cy="1905000"/>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56271" y="4876800"/>
            <a:ext cx="9144000" cy="1866314"/>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3F3570C3-31F5-4616-957C-FC7905A0FD17}" type="slidenum">
              <a:rPr lang="en-US" smtClean="0"/>
              <a:pPr/>
              <a:t>17</a:t>
            </a:fld>
            <a:endParaRPr 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228600" y="762000"/>
            <a:ext cx="8686800" cy="5867400"/>
          </a:xfrm>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762000" y="1676400"/>
            <a:ext cx="7772400" cy="2462213"/>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170</a:t>
            </a:fld>
            <a:endParaRPr lang="en-US"/>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228600" y="762000"/>
            <a:ext cx="8686800" cy="5867400"/>
          </a:xfrm>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1600200" y="1600200"/>
            <a:ext cx="4953000" cy="8382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2057400" y="3048000"/>
            <a:ext cx="4495800" cy="66675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171</a:t>
            </a:fld>
            <a:endParaRPr lang="en-US"/>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534400" cy="381000"/>
          </a:xfrm>
        </p:spPr>
        <p:txBody>
          <a:bodyPr>
            <a:noAutofit/>
          </a:bodyPr>
          <a:lstStyle/>
          <a:p>
            <a:r>
              <a:rPr lang="en-US" sz="2800" b="1" u="sng" dirty="0" smtClean="0">
                <a:solidFill>
                  <a:srgbClr val="FF0000"/>
                </a:solidFill>
                <a:latin typeface="Times New Roman" pitchFamily="18" charset="0"/>
                <a:cs typeface="Times New Roman" pitchFamily="18" charset="0"/>
              </a:rPr>
              <a:t>Fiber alignment and joint loss-</a:t>
            </a:r>
            <a:r>
              <a:rPr lang="en-US" sz="1600" b="1" u="sng" dirty="0" smtClean="0">
                <a:solidFill>
                  <a:srgbClr val="FF0000"/>
                </a:solidFill>
                <a:latin typeface="Times New Roman" pitchFamily="18" charset="0"/>
                <a:cs typeface="Times New Roman" pitchFamily="18" charset="0"/>
              </a:rPr>
              <a:t>senior</a:t>
            </a:r>
            <a:endParaRPr lang="en-US" sz="2800"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533400"/>
            <a:ext cx="8991600" cy="6324600"/>
          </a:xfrm>
        </p:spPr>
        <p:txBody>
          <a:bodyPr>
            <a:normAutofit fontScale="85000" lnSpcReduction="20000"/>
          </a:bodyPr>
          <a:lstStyle/>
          <a:p>
            <a:pPr algn="just"/>
            <a:endParaRPr lang="en-US" sz="2400"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A major consideration with all types of fiber–fiber connection is the optical loss encountered at the interface. </a:t>
            </a:r>
          </a:p>
          <a:p>
            <a:pPr algn="just"/>
            <a:endParaRPr lang="en-US" sz="2400"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Even when the two jointed fiber ends are smooth and perpendicular to the fiber axes, and the two fiber axes are perfectly aligned, a small proportion of the light may be reflected back into the transmitting fiber causing attenuation at the joint. </a:t>
            </a:r>
          </a:p>
          <a:p>
            <a:pPr algn="just"/>
            <a:endParaRPr lang="en-US" sz="2400"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This phenomenon, known as Fresnel reflection, is associated with the step changes in refractive index at the jointed interface (i.e. glass–air–glass). </a:t>
            </a:r>
          </a:p>
          <a:p>
            <a:pPr algn="just"/>
            <a:endParaRPr lang="en-US" sz="2400"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The magnitude of this partial reflection of the light transmitted through the interface may be estimated using the classical Fresnel formula for light of normal incidence and is given by</a:t>
            </a:r>
          </a:p>
          <a:p>
            <a:pPr algn="just"/>
            <a:r>
              <a:rPr lang="en-US" sz="2200" dirty="0" smtClean="0">
                <a:solidFill>
                  <a:srgbClr val="00B050"/>
                </a:solidFill>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 (1)</a:t>
            </a:r>
          </a:p>
          <a:p>
            <a:pPr algn="just"/>
            <a:endParaRPr lang="en-US" sz="2200" dirty="0" smtClean="0">
              <a:solidFill>
                <a:srgbClr val="0070C0"/>
              </a:solidFill>
              <a:latin typeface="Times New Roman" pitchFamily="18" charset="0"/>
              <a:cs typeface="Times New Roman" pitchFamily="18" charset="0"/>
            </a:endParaRPr>
          </a:p>
          <a:p>
            <a:pPr algn="just"/>
            <a:r>
              <a:rPr lang="en-US" sz="2300" b="1" dirty="0" smtClean="0">
                <a:solidFill>
                  <a:srgbClr val="0070C0"/>
                </a:solidFill>
                <a:latin typeface="Times New Roman" pitchFamily="18" charset="0"/>
                <a:cs typeface="Times New Roman" pitchFamily="18" charset="0"/>
              </a:rPr>
              <a:t>where </a:t>
            </a:r>
            <a:r>
              <a:rPr lang="en-US" sz="2300" b="1" i="1" dirty="0" smtClean="0">
                <a:solidFill>
                  <a:srgbClr val="0070C0"/>
                </a:solidFill>
                <a:latin typeface="Times New Roman" pitchFamily="18" charset="0"/>
                <a:cs typeface="Times New Roman" pitchFamily="18" charset="0"/>
              </a:rPr>
              <a:t>r is the fraction of the light reflected at a single interface,</a:t>
            </a:r>
          </a:p>
          <a:p>
            <a:pPr algn="just"/>
            <a:r>
              <a:rPr lang="en-US" sz="2300" b="1" i="1" dirty="0" smtClean="0">
                <a:solidFill>
                  <a:srgbClr val="0070C0"/>
                </a:solidFill>
                <a:latin typeface="Times New Roman" pitchFamily="18" charset="0"/>
                <a:cs typeface="Times New Roman" pitchFamily="18" charset="0"/>
              </a:rPr>
              <a:t>n</a:t>
            </a:r>
            <a:r>
              <a:rPr lang="en-US" sz="1200" b="1" i="1" dirty="0" smtClean="0">
                <a:solidFill>
                  <a:srgbClr val="0070C0"/>
                </a:solidFill>
                <a:latin typeface="Times New Roman" pitchFamily="18" charset="0"/>
                <a:cs typeface="Times New Roman" pitchFamily="18" charset="0"/>
              </a:rPr>
              <a:t>1</a:t>
            </a:r>
            <a:r>
              <a:rPr lang="en-US" sz="2300" b="1" i="1" dirty="0" smtClean="0">
                <a:solidFill>
                  <a:srgbClr val="0070C0"/>
                </a:solidFill>
                <a:latin typeface="Times New Roman" pitchFamily="18" charset="0"/>
                <a:cs typeface="Times New Roman" pitchFamily="18" charset="0"/>
              </a:rPr>
              <a:t> is the refractive index </a:t>
            </a:r>
            <a:r>
              <a:rPr lang="en-US" sz="2300" b="1" dirty="0" smtClean="0">
                <a:solidFill>
                  <a:srgbClr val="0070C0"/>
                </a:solidFill>
                <a:latin typeface="Times New Roman" pitchFamily="18" charset="0"/>
                <a:cs typeface="Times New Roman" pitchFamily="18" charset="0"/>
              </a:rPr>
              <a:t>of the fiber core and </a:t>
            </a:r>
          </a:p>
          <a:p>
            <a:pPr algn="just"/>
            <a:r>
              <a:rPr lang="en-US" sz="2200" b="1" i="1" dirty="0" smtClean="0">
                <a:solidFill>
                  <a:srgbClr val="0070C0"/>
                </a:solidFill>
                <a:latin typeface="Times New Roman" pitchFamily="18" charset="0"/>
                <a:cs typeface="Times New Roman" pitchFamily="18" charset="0"/>
              </a:rPr>
              <a:t>n is the refractive index of the medium between the two jointed fibers  </a:t>
            </a:r>
            <a:r>
              <a:rPr lang="en-US" sz="1500" b="1" dirty="0" smtClean="0">
                <a:solidFill>
                  <a:srgbClr val="0070C0"/>
                </a:solidFill>
                <a:latin typeface="Times New Roman" pitchFamily="18" charset="0"/>
                <a:cs typeface="Times New Roman" pitchFamily="18" charset="0"/>
              </a:rPr>
              <a:t>(</a:t>
            </a:r>
            <a:r>
              <a:rPr lang="en-US" sz="1500" b="1" dirty="0" err="1" smtClean="0">
                <a:solidFill>
                  <a:srgbClr val="0070C0"/>
                </a:solidFill>
                <a:latin typeface="Times New Roman" pitchFamily="18" charset="0"/>
                <a:cs typeface="Times New Roman" pitchFamily="18" charset="0"/>
              </a:rPr>
              <a:t>i.e</a:t>
            </a:r>
            <a:r>
              <a:rPr lang="en-US" sz="1500" b="1" dirty="0" smtClean="0">
                <a:solidFill>
                  <a:srgbClr val="0070C0"/>
                </a:solidFill>
                <a:latin typeface="Times New Roman" pitchFamily="18" charset="0"/>
                <a:cs typeface="Times New Roman" pitchFamily="18" charset="0"/>
              </a:rPr>
              <a:t>  for air </a:t>
            </a:r>
            <a:r>
              <a:rPr lang="en-US" sz="1500" b="1" i="1" dirty="0" smtClean="0">
                <a:solidFill>
                  <a:srgbClr val="0070C0"/>
                </a:solidFill>
                <a:latin typeface="Times New Roman" pitchFamily="18" charset="0"/>
                <a:cs typeface="Times New Roman" pitchFamily="18" charset="0"/>
              </a:rPr>
              <a:t>n = 1).</a:t>
            </a:r>
            <a:r>
              <a:rPr lang="en-US" sz="1500" b="1" dirty="0" smtClean="0">
                <a:solidFill>
                  <a:srgbClr val="0070C0"/>
                </a:solidFill>
                <a:latin typeface="Times New Roman" pitchFamily="18" charset="0"/>
                <a:cs typeface="Times New Roman" pitchFamily="18" charset="0"/>
              </a:rPr>
              <a:t>  </a:t>
            </a:r>
            <a:endParaRPr lang="en-US" sz="2200" b="1" dirty="0" smtClean="0">
              <a:solidFill>
                <a:srgbClr val="0070C0"/>
              </a:solidFill>
              <a:latin typeface="Times New Roman" pitchFamily="18" charset="0"/>
              <a:cs typeface="Times New Roman" pitchFamily="18" charset="0"/>
            </a:endParaRPr>
          </a:p>
          <a:p>
            <a:pPr lvl="8" algn="just"/>
            <a:r>
              <a:rPr lang="en-US" sz="1000" dirty="0" smtClean="0">
                <a:solidFill>
                  <a:srgbClr val="0070C0"/>
                </a:solidFill>
                <a:latin typeface="Times New Roman" pitchFamily="18" charset="0"/>
                <a:cs typeface="Times New Roman" pitchFamily="18" charset="0"/>
              </a:rPr>
              <a:t>                                    </a:t>
            </a:r>
            <a:endParaRPr lang="en-US" sz="1000" dirty="0">
              <a:solidFill>
                <a:srgbClr val="0070C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4419600" y="4495800"/>
            <a:ext cx="1752600" cy="77152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172</a:t>
            </a:fld>
            <a:endParaRPr lang="en-US"/>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228600"/>
          </a:xfrm>
        </p:spPr>
        <p:txBody>
          <a:bodyPr>
            <a:normAutofit fontScale="90000"/>
          </a:bodyPr>
          <a:lstStyle/>
          <a:p>
            <a:endParaRPr lang="en-US" dirty="0"/>
          </a:p>
        </p:txBody>
      </p:sp>
      <p:sp>
        <p:nvSpPr>
          <p:cNvPr id="3" name="Content Placeholder 2"/>
          <p:cNvSpPr>
            <a:spLocks noGrp="1"/>
          </p:cNvSpPr>
          <p:nvPr>
            <p:ph idx="1"/>
          </p:nvPr>
        </p:nvSpPr>
        <p:spPr>
          <a:xfrm>
            <a:off x="228600" y="533400"/>
            <a:ext cx="8686800" cy="6096000"/>
          </a:xfrm>
        </p:spPr>
        <p:txBody>
          <a:bodyPr>
            <a:normAutofit/>
          </a:bodyPr>
          <a:lstStyle/>
          <a:p>
            <a:pPr algn="just"/>
            <a:r>
              <a:rPr lang="en-US" sz="2400" b="1" dirty="0" smtClean="0">
                <a:solidFill>
                  <a:srgbClr val="0070C0"/>
                </a:solidFill>
                <a:latin typeface="Times New Roman" pitchFamily="18" charset="0"/>
                <a:cs typeface="Times New Roman" pitchFamily="18" charset="0"/>
              </a:rPr>
              <a:t>However, in order to determine the amount of light reflected at a fiber joint, Fresnel reflection at both fiber interfaces must be taken into account. </a:t>
            </a: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The loss in decibels due to Fresnel reflection at a single interface is given by:</a:t>
            </a:r>
          </a:p>
          <a:p>
            <a:pPr algn="just"/>
            <a:r>
              <a:rPr lang="en-US" sz="2400" b="1" dirty="0" smtClean="0">
                <a:solidFill>
                  <a:srgbClr val="FF0000"/>
                </a:solidFill>
                <a:latin typeface="Times New Roman" pitchFamily="18" charset="0"/>
                <a:cs typeface="Times New Roman" pitchFamily="18" charset="0"/>
              </a:rPr>
              <a:t>                                                                              ----------     (2)</a:t>
            </a:r>
          </a:p>
          <a:p>
            <a:pPr lvl="8" algn="just"/>
            <a:endParaRPr lang="en-US" sz="2400" b="1" dirty="0" smtClean="0">
              <a:solidFill>
                <a:srgbClr val="0070C0"/>
              </a:solidFill>
              <a:latin typeface="Times New Roman" pitchFamily="18" charset="0"/>
              <a:cs typeface="Times New Roman" pitchFamily="18" charset="0"/>
            </a:endParaRP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Hence, using the relationships given in </a:t>
            </a:r>
            <a:r>
              <a:rPr lang="en-US" sz="2400" b="1" dirty="0" err="1" smtClean="0">
                <a:solidFill>
                  <a:srgbClr val="0070C0"/>
                </a:solidFill>
                <a:latin typeface="Times New Roman" pitchFamily="18" charset="0"/>
                <a:cs typeface="Times New Roman" pitchFamily="18" charset="0"/>
              </a:rPr>
              <a:t>Eqs</a:t>
            </a:r>
            <a:r>
              <a:rPr lang="en-US" sz="2400" b="1" dirty="0" smtClean="0">
                <a:solidFill>
                  <a:srgbClr val="0070C0"/>
                </a:solidFill>
                <a:latin typeface="Times New Roman" pitchFamily="18" charset="0"/>
                <a:cs typeface="Times New Roman" pitchFamily="18" charset="0"/>
              </a:rPr>
              <a:t> (1) and (2) it is possible to determine the optical attenuation due to Fresnel reflection at a fiber–fiber joint.</a:t>
            </a:r>
            <a:endParaRPr lang="en-US" sz="2400" b="1" dirty="0">
              <a:solidFill>
                <a:srgbClr val="0070C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2362200" y="2971800"/>
            <a:ext cx="3429000" cy="533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173</a:t>
            </a:fld>
            <a:endParaRPr 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52400"/>
          </a:xfrm>
        </p:spPr>
        <p:txBody>
          <a:bodyPr>
            <a:normAutofit fontScale="90000"/>
          </a:bodyPr>
          <a:lstStyle/>
          <a:p>
            <a:endParaRPr lang="en-US" dirty="0"/>
          </a:p>
        </p:txBody>
      </p:sp>
      <p:sp>
        <p:nvSpPr>
          <p:cNvPr id="3" name="Content Placeholder 2"/>
          <p:cNvSpPr>
            <a:spLocks noGrp="1"/>
          </p:cNvSpPr>
          <p:nvPr>
            <p:ph idx="1"/>
          </p:nvPr>
        </p:nvSpPr>
        <p:spPr>
          <a:xfrm>
            <a:off x="0" y="152400"/>
            <a:ext cx="8991600" cy="6705600"/>
          </a:xfrm>
        </p:spPr>
        <p:txBody>
          <a:bodyPr>
            <a:normAutofit lnSpcReduction="10000"/>
          </a:bodyPr>
          <a:lstStyle/>
          <a:p>
            <a:pPr algn="just"/>
            <a:r>
              <a:rPr lang="en-US" sz="2200" b="1" dirty="0" smtClean="0">
                <a:solidFill>
                  <a:srgbClr val="002060"/>
                </a:solidFill>
                <a:latin typeface="Times New Roman" pitchFamily="18" charset="0"/>
                <a:cs typeface="Times New Roman" pitchFamily="18" charset="0"/>
              </a:rPr>
              <a:t>It is apparent that Fresnel reflection may give a significant loss at a fiber joint even when all other aspects of the connection are ideal.</a:t>
            </a:r>
          </a:p>
          <a:p>
            <a:pPr algn="just"/>
            <a:endParaRPr lang="en-US" sz="2200" dirty="0" smtClean="0">
              <a:solidFill>
                <a:srgbClr val="00206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However, the effect of Fresnel reflection at a fiber–fiber connection can be reduced to a very low level through the use of an index-matching fluid in the gap between the jointed fibers.</a:t>
            </a:r>
          </a:p>
          <a:p>
            <a:pPr algn="just"/>
            <a:endParaRPr lang="en-US" sz="2200" b="1" dirty="0" smtClean="0">
              <a:solidFill>
                <a:srgbClr val="002060"/>
              </a:solidFill>
              <a:latin typeface="Times New Roman" pitchFamily="18" charset="0"/>
              <a:cs typeface="Times New Roman" pitchFamily="18" charset="0"/>
            </a:endParaRPr>
          </a:p>
          <a:p>
            <a:pPr algn="just"/>
            <a:r>
              <a:rPr lang="en-US" sz="2200" b="1" dirty="0" smtClean="0">
                <a:solidFill>
                  <a:srgbClr val="002060"/>
                </a:solidFill>
                <a:latin typeface="Times New Roman" pitchFamily="18" charset="0"/>
                <a:cs typeface="Times New Roman" pitchFamily="18" charset="0"/>
              </a:rPr>
              <a:t>When the index-matching fluid has the same refractive index as the fiber core, losses due to Fresnel reflection are in theory eradicated.</a:t>
            </a:r>
          </a:p>
          <a:p>
            <a:pPr algn="just"/>
            <a:endParaRPr lang="en-US" sz="2200" b="1" dirty="0" smtClean="0">
              <a:solidFill>
                <a:srgbClr val="00206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Unfortunately, Fresnel reflection is only one possible source of optical loss at a fiber joint.</a:t>
            </a:r>
          </a:p>
          <a:p>
            <a:pPr algn="just"/>
            <a:endParaRPr lang="en-US" sz="2200" b="1" dirty="0" smtClean="0">
              <a:solidFill>
                <a:srgbClr val="002060"/>
              </a:solidFill>
              <a:latin typeface="Times New Roman" pitchFamily="18" charset="0"/>
              <a:cs typeface="Times New Roman" pitchFamily="18" charset="0"/>
            </a:endParaRPr>
          </a:p>
          <a:p>
            <a:pPr algn="just"/>
            <a:r>
              <a:rPr lang="en-US" sz="2200" b="1" dirty="0" smtClean="0">
                <a:solidFill>
                  <a:srgbClr val="002060"/>
                </a:solidFill>
                <a:latin typeface="Times New Roman" pitchFamily="18" charset="0"/>
                <a:cs typeface="Times New Roman" pitchFamily="18" charset="0"/>
              </a:rPr>
              <a:t>A potentially greater source of loss at a fiber–fiber connection is caused by misalignment of the two jointed fibers.</a:t>
            </a:r>
          </a:p>
          <a:p>
            <a:pPr algn="just"/>
            <a:endParaRPr lang="en-US" sz="2200" b="1" dirty="0" smtClean="0">
              <a:solidFill>
                <a:srgbClr val="00206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In order to appreciate the development and relative success of various connection techniques it is useful to discuss fiber alignment in greater detail.</a:t>
            </a:r>
            <a:endParaRPr lang="en-US" sz="2200" b="1"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174</a:t>
            </a:fld>
            <a:endParaRPr lang="en-US"/>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534400" cy="304800"/>
          </a:xfrm>
        </p:spPr>
        <p:txBody>
          <a:bodyPr>
            <a:noAutofit/>
          </a:bodyPr>
          <a:lstStyle/>
          <a:p>
            <a:r>
              <a:rPr lang="en-US" sz="2800" b="1" i="1" u="sng" dirty="0" smtClean="0">
                <a:solidFill>
                  <a:srgbClr val="FF0000"/>
                </a:solidFill>
                <a:latin typeface="Times New Roman" pitchFamily="18" charset="0"/>
                <a:cs typeface="Times New Roman" pitchFamily="18" charset="0"/>
              </a:rPr>
              <a:t>Problems</a:t>
            </a:r>
            <a:endParaRPr lang="en-US" sz="2800" b="1"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304800"/>
            <a:ext cx="8991600" cy="6553200"/>
          </a:xfrm>
        </p:spPr>
        <p:txBody>
          <a:bodyPr>
            <a:normAutofit fontScale="92500" lnSpcReduction="10000"/>
          </a:bodyPr>
          <a:lstStyle/>
          <a:p>
            <a:pPr algn="just"/>
            <a:r>
              <a:rPr lang="en-US" sz="2200" dirty="0" smtClean="0">
                <a:solidFill>
                  <a:srgbClr val="0070C0"/>
                </a:solidFill>
                <a:latin typeface="Times New Roman" pitchFamily="18" charset="0"/>
                <a:cs typeface="Times New Roman" pitchFamily="18" charset="0"/>
              </a:rPr>
              <a:t>1) </a:t>
            </a:r>
            <a:r>
              <a:rPr lang="en-US" sz="2200" b="1" dirty="0" smtClean="0">
                <a:solidFill>
                  <a:srgbClr val="0070C0"/>
                </a:solidFill>
                <a:latin typeface="Times New Roman" pitchFamily="18" charset="0"/>
                <a:cs typeface="Times New Roman" pitchFamily="18" charset="0"/>
              </a:rPr>
              <a:t>An optical fiber has a core refractive index of 1.5. Two lengths of the fiber with smooth and perpendicular (to the core axes) end faces are butted together. Assuming the fiber axes are perfectly aligned, calculate the optical loss in decibels at the joint (due to Fresnel reflection) when there is a small air gap between the fiber end faces.</a:t>
            </a:r>
          </a:p>
          <a:p>
            <a:r>
              <a:rPr lang="en-US" sz="2200" i="1" dirty="0" smtClean="0">
                <a:solidFill>
                  <a:srgbClr val="FF0000"/>
                </a:solidFill>
                <a:latin typeface="Times New Roman" pitchFamily="18" charset="0"/>
                <a:cs typeface="Times New Roman" pitchFamily="18" charset="0"/>
              </a:rPr>
              <a:t>Solution: </a:t>
            </a:r>
          </a:p>
          <a:p>
            <a:pPr algn="just"/>
            <a:r>
              <a:rPr lang="en-US" sz="2200" b="1" i="1" dirty="0" smtClean="0">
                <a:solidFill>
                  <a:srgbClr val="00B050"/>
                </a:solidFill>
                <a:latin typeface="Times New Roman" pitchFamily="18" charset="0"/>
                <a:cs typeface="Times New Roman" pitchFamily="18" charset="0"/>
              </a:rPr>
              <a:t>The magnitude of the Fresnel reflection at the fiber–air interface is </a:t>
            </a:r>
            <a:r>
              <a:rPr lang="en-US" sz="2200" b="1" dirty="0" smtClean="0">
                <a:solidFill>
                  <a:srgbClr val="00B050"/>
                </a:solidFill>
                <a:latin typeface="Times New Roman" pitchFamily="18" charset="0"/>
                <a:cs typeface="Times New Roman" pitchFamily="18" charset="0"/>
              </a:rPr>
              <a:t>given by Eq. (1) where:</a:t>
            </a:r>
          </a:p>
          <a:p>
            <a:pPr algn="just"/>
            <a:endParaRPr lang="en-US" sz="2200" b="1" dirty="0" smtClean="0">
              <a:solidFill>
                <a:srgbClr val="00B050"/>
              </a:solidFill>
              <a:latin typeface="Times New Roman" pitchFamily="18" charset="0"/>
              <a:cs typeface="Times New Roman" pitchFamily="18" charset="0"/>
            </a:endParaRPr>
          </a:p>
          <a:p>
            <a:pPr algn="just"/>
            <a:endParaRPr lang="en-US" sz="2200" b="1" dirty="0" smtClean="0">
              <a:solidFill>
                <a:srgbClr val="00B05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The value obtained for </a:t>
            </a:r>
            <a:r>
              <a:rPr lang="en-US" sz="2200" b="1" i="1" dirty="0" smtClean="0">
                <a:solidFill>
                  <a:srgbClr val="00B050"/>
                </a:solidFill>
                <a:latin typeface="Times New Roman" pitchFamily="18" charset="0"/>
                <a:cs typeface="Times New Roman" pitchFamily="18" charset="0"/>
              </a:rPr>
              <a:t>r corresponds to a reflection of 4% of the transmitted light at </a:t>
            </a:r>
            <a:r>
              <a:rPr lang="en-US" sz="2200" b="1" dirty="0" smtClean="0">
                <a:solidFill>
                  <a:srgbClr val="00B050"/>
                </a:solidFill>
                <a:latin typeface="Times New Roman" pitchFamily="18" charset="0"/>
                <a:cs typeface="Times New Roman" pitchFamily="18" charset="0"/>
              </a:rPr>
              <a:t>the single interface. </a:t>
            </a:r>
          </a:p>
          <a:p>
            <a:pPr algn="just"/>
            <a:r>
              <a:rPr lang="en-US" sz="2200" b="1" dirty="0" smtClean="0">
                <a:solidFill>
                  <a:srgbClr val="0070C0"/>
                </a:solidFill>
                <a:latin typeface="Times New Roman" pitchFamily="18" charset="0"/>
                <a:cs typeface="Times New Roman" pitchFamily="18" charset="0"/>
              </a:rPr>
              <a:t>Further, the optical loss in decibels at the single interface may be obtained using Eq. (2) where:</a:t>
            </a:r>
          </a:p>
          <a:p>
            <a:pPr algn="just"/>
            <a:endParaRPr lang="en-US" sz="22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A similar calculation may be performed for the other interface (air–fiber). However, from considerations of symmetry it is clear that the optical loss at the second interface is also. 0.18 dB.</a:t>
            </a:r>
          </a:p>
          <a:p>
            <a:pPr algn="just">
              <a:buNone/>
            </a:pPr>
            <a:endParaRPr lang="en-US" sz="1300" b="1" dirty="0" smtClean="0">
              <a:solidFill>
                <a:srgbClr val="00B05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Hence the total loss due to Fresnel reflection at the fiber joint is approximately 0.36 dB.</a:t>
            </a:r>
            <a:endParaRPr lang="en-US" sz="2200" b="1" dirty="0">
              <a:solidFill>
                <a:srgbClr val="00B05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2590800" y="2514600"/>
            <a:ext cx="4800600" cy="762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819400" y="4419600"/>
            <a:ext cx="4953000" cy="3810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175</a:t>
            </a:fld>
            <a:endParaRPr 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228600" y="609600"/>
            <a:ext cx="8686800" cy="6019800"/>
          </a:xfrm>
        </p:spPr>
        <p:txBody>
          <a:bodyPr>
            <a:normAutofit fontScale="92500" lnSpcReduction="10000"/>
          </a:bodyPr>
          <a:lstStyle/>
          <a:p>
            <a:pPr algn="just"/>
            <a:r>
              <a:rPr lang="en-US" sz="2400" b="1" dirty="0" smtClean="0">
                <a:solidFill>
                  <a:srgbClr val="00B050"/>
                </a:solidFill>
                <a:latin typeface="Times New Roman" pitchFamily="18" charset="0"/>
                <a:cs typeface="Times New Roman" pitchFamily="18" charset="0"/>
              </a:rPr>
              <a:t>Any deviations in the geometrical and optical parameters of the two optical fibers which are jointed will affect the optical attenuation (insertion loss) through the connection.</a:t>
            </a: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It is not possible within any particular connection technique to allow for all these variations.</a:t>
            </a:r>
          </a:p>
          <a:p>
            <a:pPr algn="just"/>
            <a:r>
              <a:rPr lang="en-US" sz="2400" b="1" dirty="0" smtClean="0">
                <a:solidFill>
                  <a:srgbClr val="00B050"/>
                </a:solidFill>
                <a:latin typeface="Times New Roman" pitchFamily="18" charset="0"/>
                <a:cs typeface="Times New Roman" pitchFamily="18" charset="0"/>
              </a:rPr>
              <a:t>Hence, there are inherent connection problems when jointing fibers with, for instance:</a:t>
            </a:r>
          </a:p>
          <a:p>
            <a:pPr algn="just"/>
            <a:r>
              <a:rPr lang="en-US" sz="2400" b="1" dirty="0" smtClean="0">
                <a:solidFill>
                  <a:srgbClr val="0070C0"/>
                </a:solidFill>
                <a:latin typeface="Times New Roman" pitchFamily="18" charset="0"/>
                <a:cs typeface="Times New Roman" pitchFamily="18" charset="0"/>
              </a:rPr>
              <a:t>(a) different core and/or cladding diameters;</a:t>
            </a:r>
          </a:p>
          <a:p>
            <a:pPr algn="just"/>
            <a:r>
              <a:rPr lang="en-US" sz="2400" b="1" dirty="0" smtClean="0">
                <a:solidFill>
                  <a:srgbClr val="0070C0"/>
                </a:solidFill>
                <a:latin typeface="Times New Roman" pitchFamily="18" charset="0"/>
                <a:cs typeface="Times New Roman" pitchFamily="18" charset="0"/>
              </a:rPr>
              <a:t>(b) different numerical apertures and/or relative refractive index differences;</a:t>
            </a:r>
          </a:p>
          <a:p>
            <a:pPr algn="just"/>
            <a:r>
              <a:rPr lang="en-US" sz="2400" b="1" dirty="0" smtClean="0">
                <a:solidFill>
                  <a:srgbClr val="0070C0"/>
                </a:solidFill>
                <a:latin typeface="Times New Roman" pitchFamily="18" charset="0"/>
                <a:cs typeface="Times New Roman" pitchFamily="18" charset="0"/>
              </a:rPr>
              <a:t>(c) different refractive index profiles;</a:t>
            </a:r>
          </a:p>
          <a:p>
            <a:pPr algn="just"/>
            <a:r>
              <a:rPr lang="fr-FR" sz="2400" b="1" dirty="0" smtClean="0">
                <a:solidFill>
                  <a:srgbClr val="0070C0"/>
                </a:solidFill>
                <a:latin typeface="Times New Roman" pitchFamily="18" charset="0"/>
                <a:cs typeface="Times New Roman" pitchFamily="18" charset="0"/>
              </a:rPr>
              <a:t>(d) </a:t>
            </a:r>
            <a:r>
              <a:rPr lang="fr-FR" sz="2400" b="1" dirty="0" err="1" smtClean="0">
                <a:solidFill>
                  <a:srgbClr val="0070C0"/>
                </a:solidFill>
                <a:latin typeface="Times New Roman" pitchFamily="18" charset="0"/>
                <a:cs typeface="Times New Roman" pitchFamily="18" charset="0"/>
              </a:rPr>
              <a:t>fiber</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faults</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core</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ellipticity</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core</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concentricity</a:t>
            </a:r>
            <a:r>
              <a:rPr lang="fr-FR" sz="2400" b="1" dirty="0" smtClean="0">
                <a:solidFill>
                  <a:srgbClr val="0070C0"/>
                </a:solidFill>
                <a:latin typeface="Times New Roman" pitchFamily="18" charset="0"/>
                <a:cs typeface="Times New Roman" pitchFamily="18" charset="0"/>
              </a:rPr>
              <a:t>, etc.).</a:t>
            </a:r>
          </a:p>
          <a:p>
            <a:pPr algn="just"/>
            <a:endParaRPr lang="fr-FR" sz="24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The losses caused by the above factors together with those of Fresnel reflection are usually referred to as intrinsic joint losses.</a:t>
            </a:r>
          </a:p>
          <a:p>
            <a:pPr algn="just"/>
            <a:endParaRPr lang="en-US" sz="2400" dirty="0" smtClean="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176</a:t>
            </a:fld>
            <a:endParaRPr 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152400" y="533400"/>
            <a:ext cx="8763000" cy="6096000"/>
          </a:xfrm>
        </p:spPr>
        <p:txBody>
          <a:bodyPr>
            <a:noAutofit/>
          </a:bodyPr>
          <a:lstStyle/>
          <a:p>
            <a:pPr algn="just"/>
            <a:r>
              <a:rPr lang="en-US" sz="2400" b="1" dirty="0" smtClean="0">
                <a:solidFill>
                  <a:srgbClr val="00B050"/>
                </a:solidFill>
                <a:latin typeface="Times New Roman" pitchFamily="18" charset="0"/>
                <a:cs typeface="Times New Roman" pitchFamily="18" charset="0"/>
              </a:rPr>
              <a:t>The best results are therefore achieved with compatible (same) fibers which are manufactured to the lowest tolerance. </a:t>
            </a: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In this case there is still the problem of the quality of the fiber alignment provided by the jointing mechanism. </a:t>
            </a: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Examples of possible misalignment between coupled compatible optical fibers are illustrated in Figure .1.</a:t>
            </a: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It is apparent that misalignment may occur in three dimensions: the separation between the fibers (longitudinal misalignment), the offset perpendicular to the fiber core axes (lateral/radial/ axial misalignment) and the angle between the core axes (angular misalignment).</a:t>
            </a:r>
            <a:endParaRPr lang="en-US" sz="2400" b="1"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177</a:t>
            </a:fld>
            <a:endParaRPr 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304800" y="152400"/>
            <a:ext cx="8534400" cy="3352800"/>
          </a:xfrm>
          <a:prstGeom prst="rect">
            <a:avLst/>
          </a:prstGeom>
          <a:noFill/>
          <a:ln w="9525">
            <a:noFill/>
            <a:miter lim="800000"/>
            <a:headEnd/>
            <a:tailEnd/>
          </a:ln>
          <a:effectLst/>
        </p:spPr>
      </p:pic>
      <p:pic>
        <p:nvPicPr>
          <p:cNvPr id="5" name="Picture 4"/>
          <p:cNvPicPr>
            <a:picLocks noChangeAspect="1" noChangeArrowheads="1"/>
          </p:cNvPicPr>
          <p:nvPr/>
        </p:nvPicPr>
        <p:blipFill>
          <a:blip r:embed="rId3"/>
          <a:srcRect/>
          <a:stretch>
            <a:fillRect/>
          </a:stretch>
        </p:blipFill>
        <p:spPr bwMode="auto">
          <a:xfrm>
            <a:off x="304800" y="3581400"/>
            <a:ext cx="8610600" cy="30480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178</a:t>
            </a:fld>
            <a:endParaRPr 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52400"/>
          </a:xfrm>
        </p:spPr>
        <p:txBody>
          <a:bodyPr>
            <a:normAutofit fontScale="90000"/>
          </a:bodyPr>
          <a:lstStyle/>
          <a:p>
            <a:endParaRPr lang="en-US" dirty="0"/>
          </a:p>
        </p:txBody>
      </p:sp>
      <p:sp>
        <p:nvSpPr>
          <p:cNvPr id="3" name="Content Placeholder 2"/>
          <p:cNvSpPr>
            <a:spLocks noGrp="1"/>
          </p:cNvSpPr>
          <p:nvPr>
            <p:ph idx="1"/>
          </p:nvPr>
        </p:nvSpPr>
        <p:spPr>
          <a:xfrm>
            <a:off x="152400" y="457200"/>
            <a:ext cx="8839200" cy="6172200"/>
          </a:xfrm>
        </p:spPr>
        <p:txBody>
          <a:bodyPr>
            <a:normAutofit lnSpcReduction="10000"/>
          </a:bodyPr>
          <a:lstStyle/>
          <a:p>
            <a:pPr algn="just"/>
            <a:r>
              <a:rPr lang="en-US" sz="2200" b="1" dirty="0" smtClean="0">
                <a:solidFill>
                  <a:srgbClr val="0070C0"/>
                </a:solidFill>
                <a:latin typeface="Times New Roman" pitchFamily="18" charset="0"/>
                <a:cs typeface="Times New Roman" pitchFamily="18" charset="0"/>
              </a:rPr>
              <a:t>Optical losses resulting from these three types of misalignment depend upon the fiber type, core diameter and the distribution of the optical power between the propagating modes.</a:t>
            </a:r>
          </a:p>
          <a:p>
            <a:pPr algn="just"/>
            <a:endParaRPr lang="en-US" sz="1800" b="1" dirty="0" smtClean="0">
              <a:solidFill>
                <a:srgbClr val="0070C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Examples of the measured optical losses due to the various types of misalignment are shown in Figure 2. Figure 2(a) shows the attenuation characteristic for both longitudinal and lateral misalignment of a graded index fiber of 50 </a:t>
            </a:r>
            <a:r>
              <a:rPr lang="en-US" sz="2200" b="1" dirty="0" err="1" smtClean="0">
                <a:solidFill>
                  <a:srgbClr val="00B050"/>
                </a:solidFill>
                <a:latin typeface="Times New Roman" pitchFamily="18" charset="0"/>
                <a:cs typeface="Times New Roman" pitchFamily="18" charset="0"/>
              </a:rPr>
              <a:t>μm</a:t>
            </a:r>
            <a:r>
              <a:rPr lang="en-US" sz="2200" b="1" dirty="0" smtClean="0">
                <a:solidFill>
                  <a:srgbClr val="00B050"/>
                </a:solidFill>
                <a:latin typeface="Times New Roman" pitchFamily="18" charset="0"/>
                <a:cs typeface="Times New Roman" pitchFamily="18" charset="0"/>
              </a:rPr>
              <a:t> core diameter.</a:t>
            </a:r>
          </a:p>
          <a:p>
            <a:pPr algn="just"/>
            <a:endParaRPr lang="en-US" sz="1800" b="1" dirty="0" smtClean="0">
              <a:solidFill>
                <a:srgbClr val="0070C0"/>
              </a:solidFill>
              <a:latin typeface="Times New Roman" pitchFamily="18" charset="0"/>
              <a:cs typeface="Times New Roman" pitchFamily="18" charset="0"/>
            </a:endParaRPr>
          </a:p>
          <a:p>
            <a:pPr algn="just"/>
            <a:r>
              <a:rPr lang="en-US" sz="2200" b="1" dirty="0" smtClean="0">
                <a:solidFill>
                  <a:srgbClr val="0070C0"/>
                </a:solidFill>
                <a:latin typeface="Times New Roman" pitchFamily="18" charset="0"/>
                <a:cs typeface="Times New Roman" pitchFamily="18" charset="0"/>
              </a:rPr>
              <a:t>It may be observed that the lateral misalignment gives significantly greater losses per unit displacement than the longitudinal misalignment.</a:t>
            </a:r>
          </a:p>
          <a:p>
            <a:pPr algn="just"/>
            <a:endParaRPr lang="en-US" sz="1800" b="1" dirty="0" smtClean="0">
              <a:solidFill>
                <a:srgbClr val="0070C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For instance, in this case a lateral displacement of 10 </a:t>
            </a:r>
            <a:r>
              <a:rPr lang="en-US" sz="2200" b="1" dirty="0" err="1" smtClean="0">
                <a:solidFill>
                  <a:srgbClr val="00B050"/>
                </a:solidFill>
                <a:latin typeface="Times New Roman" pitchFamily="18" charset="0"/>
                <a:cs typeface="Times New Roman" pitchFamily="18" charset="0"/>
              </a:rPr>
              <a:t>μm</a:t>
            </a:r>
            <a:r>
              <a:rPr lang="en-US" sz="2200" b="1" dirty="0" smtClean="0">
                <a:solidFill>
                  <a:srgbClr val="00B050"/>
                </a:solidFill>
                <a:latin typeface="Times New Roman" pitchFamily="18" charset="0"/>
                <a:cs typeface="Times New Roman" pitchFamily="18" charset="0"/>
              </a:rPr>
              <a:t> gives about 1 dB insertion loss whereas a similar longitudinal displacement gives an insertion loss of around 0.1 dB. Figure.2(b) shows the attenuation characteristic for the angular misalignment of two multimode step index fibers with numerical apertures of 0.22 and 0.3.</a:t>
            </a:r>
            <a:endParaRPr lang="en-US" sz="2200" b="1"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179</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0242" name="Picture 2"/>
          <p:cNvPicPr>
            <a:picLocks noChangeAspect="1" noChangeArrowheads="1"/>
          </p:cNvPicPr>
          <p:nvPr/>
        </p:nvPicPr>
        <p:blipFill>
          <a:blip r:embed="rId2"/>
          <a:srcRect/>
          <a:stretch>
            <a:fillRect/>
          </a:stretch>
        </p:blipFill>
        <p:spPr bwMode="auto">
          <a:xfrm>
            <a:off x="3429000" y="0"/>
            <a:ext cx="1990725" cy="3429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381000" y="381000"/>
            <a:ext cx="5486400" cy="1504950"/>
          </a:xfrm>
          <a:prstGeom prst="rect">
            <a:avLst/>
          </a:prstGeom>
          <a:noFill/>
          <a:ln w="9525">
            <a:noFill/>
            <a:miter lim="800000"/>
            <a:headEnd/>
            <a:tailEnd/>
          </a:ln>
          <a:effectLst/>
        </p:spPr>
      </p:pic>
      <p:pic>
        <p:nvPicPr>
          <p:cNvPr id="10244" name="Picture 4"/>
          <p:cNvPicPr>
            <a:picLocks noGrp="1" noChangeAspect="1" noChangeArrowheads="1"/>
          </p:cNvPicPr>
          <p:nvPr>
            <p:ph idx="1"/>
          </p:nvPr>
        </p:nvPicPr>
        <p:blipFill>
          <a:blip r:embed="rId4"/>
          <a:srcRect/>
          <a:stretch>
            <a:fillRect/>
          </a:stretch>
        </p:blipFill>
        <p:spPr bwMode="auto">
          <a:xfrm>
            <a:off x="5791200" y="0"/>
            <a:ext cx="3086100" cy="2295525"/>
          </a:xfrm>
          <a:prstGeom prst="rect">
            <a:avLst/>
          </a:prstGeom>
          <a:noFill/>
          <a:ln w="9525">
            <a:noFill/>
            <a:miter lim="800000"/>
            <a:headEnd/>
            <a:tailEnd/>
          </a:ln>
          <a:effectLst/>
        </p:spPr>
      </p:pic>
      <p:pic>
        <p:nvPicPr>
          <p:cNvPr id="10245" name="Picture 5"/>
          <p:cNvPicPr>
            <a:picLocks noChangeAspect="1" noChangeArrowheads="1"/>
          </p:cNvPicPr>
          <p:nvPr/>
        </p:nvPicPr>
        <p:blipFill>
          <a:blip r:embed="rId5"/>
          <a:srcRect/>
          <a:stretch>
            <a:fillRect/>
          </a:stretch>
        </p:blipFill>
        <p:spPr bwMode="auto">
          <a:xfrm>
            <a:off x="4038600" y="2667000"/>
            <a:ext cx="4276725" cy="828675"/>
          </a:xfrm>
          <a:prstGeom prst="rect">
            <a:avLst/>
          </a:prstGeom>
          <a:noFill/>
          <a:ln w="9525">
            <a:noFill/>
            <a:miter lim="800000"/>
            <a:headEnd/>
            <a:tailEnd/>
          </a:ln>
          <a:effectLst/>
        </p:spPr>
      </p:pic>
      <p:pic>
        <p:nvPicPr>
          <p:cNvPr id="10246" name="Picture 6"/>
          <p:cNvPicPr>
            <a:picLocks noChangeAspect="1" noChangeArrowheads="1"/>
          </p:cNvPicPr>
          <p:nvPr/>
        </p:nvPicPr>
        <p:blipFill>
          <a:blip r:embed="rId6"/>
          <a:srcRect/>
          <a:stretch>
            <a:fillRect/>
          </a:stretch>
        </p:blipFill>
        <p:spPr bwMode="auto">
          <a:xfrm>
            <a:off x="609600" y="1981200"/>
            <a:ext cx="3371850" cy="2133600"/>
          </a:xfrm>
          <a:prstGeom prst="rect">
            <a:avLst/>
          </a:prstGeom>
          <a:noFill/>
          <a:ln w="9525">
            <a:noFill/>
            <a:miter lim="800000"/>
            <a:headEnd/>
            <a:tailEnd/>
          </a:ln>
          <a:effectLst/>
        </p:spPr>
      </p:pic>
      <p:pic>
        <p:nvPicPr>
          <p:cNvPr id="10247" name="Picture 7"/>
          <p:cNvPicPr>
            <a:picLocks noChangeAspect="1" noChangeArrowheads="1"/>
          </p:cNvPicPr>
          <p:nvPr/>
        </p:nvPicPr>
        <p:blipFill>
          <a:blip r:embed="rId7"/>
          <a:srcRect/>
          <a:stretch>
            <a:fillRect/>
          </a:stretch>
        </p:blipFill>
        <p:spPr bwMode="auto">
          <a:xfrm>
            <a:off x="152400" y="4267200"/>
            <a:ext cx="5791200" cy="752475"/>
          </a:xfrm>
          <a:prstGeom prst="rect">
            <a:avLst/>
          </a:prstGeom>
          <a:noFill/>
          <a:ln w="9525">
            <a:noFill/>
            <a:miter lim="800000"/>
            <a:headEnd/>
            <a:tailEnd/>
          </a:ln>
          <a:effectLst/>
        </p:spPr>
      </p:pic>
      <p:pic>
        <p:nvPicPr>
          <p:cNvPr id="10248" name="Picture 8"/>
          <p:cNvPicPr>
            <a:picLocks noChangeAspect="1" noChangeArrowheads="1"/>
          </p:cNvPicPr>
          <p:nvPr/>
        </p:nvPicPr>
        <p:blipFill>
          <a:blip r:embed="rId8"/>
          <a:srcRect/>
          <a:stretch>
            <a:fillRect/>
          </a:stretch>
        </p:blipFill>
        <p:spPr bwMode="auto">
          <a:xfrm>
            <a:off x="6019800" y="3886200"/>
            <a:ext cx="3124200" cy="1295400"/>
          </a:xfrm>
          <a:prstGeom prst="rect">
            <a:avLst/>
          </a:prstGeom>
          <a:noFill/>
          <a:ln w="9525">
            <a:noFill/>
            <a:miter lim="800000"/>
            <a:headEnd/>
            <a:tailEnd/>
          </a:ln>
          <a:effectLst/>
        </p:spPr>
      </p:pic>
      <p:pic>
        <p:nvPicPr>
          <p:cNvPr id="10249" name="Picture 9"/>
          <p:cNvPicPr>
            <a:picLocks noChangeAspect="1" noChangeArrowheads="1"/>
          </p:cNvPicPr>
          <p:nvPr/>
        </p:nvPicPr>
        <p:blipFill>
          <a:blip r:embed="rId9"/>
          <a:srcRect/>
          <a:stretch>
            <a:fillRect/>
          </a:stretch>
        </p:blipFill>
        <p:spPr bwMode="auto">
          <a:xfrm>
            <a:off x="6477000" y="5257800"/>
            <a:ext cx="2247900" cy="219075"/>
          </a:xfrm>
          <a:prstGeom prst="rect">
            <a:avLst/>
          </a:prstGeom>
          <a:noFill/>
          <a:ln w="9525">
            <a:noFill/>
            <a:miter lim="800000"/>
            <a:headEnd/>
            <a:tailEnd/>
          </a:ln>
          <a:effectLst/>
        </p:spPr>
      </p:pic>
      <p:pic>
        <p:nvPicPr>
          <p:cNvPr id="10250" name="Picture 10"/>
          <p:cNvPicPr>
            <a:picLocks noChangeAspect="1" noChangeArrowheads="1"/>
          </p:cNvPicPr>
          <p:nvPr/>
        </p:nvPicPr>
        <p:blipFill>
          <a:blip r:embed="rId10"/>
          <a:srcRect/>
          <a:stretch>
            <a:fillRect/>
          </a:stretch>
        </p:blipFill>
        <p:spPr bwMode="auto">
          <a:xfrm>
            <a:off x="3200400" y="5867400"/>
            <a:ext cx="5076825" cy="609600"/>
          </a:xfrm>
          <a:prstGeom prst="rect">
            <a:avLst/>
          </a:prstGeom>
          <a:noFill/>
          <a:ln w="9525">
            <a:noFill/>
            <a:miter lim="800000"/>
            <a:headEnd/>
            <a:tailEnd/>
          </a:ln>
          <a:effectLst/>
        </p:spPr>
      </p:pic>
      <p:pic>
        <p:nvPicPr>
          <p:cNvPr id="10251" name="Picture 11"/>
          <p:cNvPicPr>
            <a:picLocks noChangeAspect="1" noChangeArrowheads="1"/>
          </p:cNvPicPr>
          <p:nvPr/>
        </p:nvPicPr>
        <p:blipFill>
          <a:blip r:embed="rId11"/>
          <a:srcRect/>
          <a:stretch>
            <a:fillRect/>
          </a:stretch>
        </p:blipFill>
        <p:spPr bwMode="auto">
          <a:xfrm>
            <a:off x="0" y="5181600"/>
            <a:ext cx="3095625" cy="1676400"/>
          </a:xfrm>
          <a:prstGeom prst="rect">
            <a:avLst/>
          </a:prstGeom>
          <a:noFill/>
          <a:ln w="9525">
            <a:noFill/>
            <a:miter lim="800000"/>
            <a:headEnd/>
            <a:tailEnd/>
          </a:ln>
          <a:effectLst/>
        </p:spPr>
      </p:pic>
      <p:pic>
        <p:nvPicPr>
          <p:cNvPr id="10252" name="Picture 12"/>
          <p:cNvPicPr>
            <a:picLocks noChangeAspect="1" noChangeArrowheads="1"/>
          </p:cNvPicPr>
          <p:nvPr/>
        </p:nvPicPr>
        <p:blipFill>
          <a:blip r:embed="rId12"/>
          <a:srcRect/>
          <a:stretch>
            <a:fillRect/>
          </a:stretch>
        </p:blipFill>
        <p:spPr bwMode="auto">
          <a:xfrm>
            <a:off x="3276600" y="6510338"/>
            <a:ext cx="1257300" cy="347662"/>
          </a:xfrm>
          <a:prstGeom prst="rect">
            <a:avLst/>
          </a:prstGeom>
          <a:noFill/>
          <a:ln w="9525">
            <a:noFill/>
            <a:miter lim="800000"/>
            <a:headEnd/>
            <a:tailEnd/>
          </a:ln>
          <a:effectLst/>
        </p:spPr>
      </p:pic>
      <p:sp>
        <p:nvSpPr>
          <p:cNvPr id="14" name="Slide Number Placeholder 13"/>
          <p:cNvSpPr>
            <a:spLocks noGrp="1"/>
          </p:cNvSpPr>
          <p:nvPr>
            <p:ph type="sldNum" sz="quarter" idx="12"/>
          </p:nvPr>
        </p:nvSpPr>
        <p:spPr/>
        <p:txBody>
          <a:bodyPr/>
          <a:lstStyle/>
          <a:p>
            <a:fld id="{3F3570C3-31F5-4616-957C-FC7905A0FD17}" type="slidenum">
              <a:rPr lang="en-US" smtClean="0"/>
              <a:pPr/>
              <a:t>18</a:t>
            </a:fld>
            <a:endParaRPr 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152400" y="4191000"/>
            <a:ext cx="8839200" cy="2438400"/>
          </a:xfrm>
        </p:spPr>
        <p:txBody>
          <a:bodyPr>
            <a:normAutofit/>
          </a:bodyPr>
          <a:lstStyle/>
          <a:p>
            <a:pPr algn="just"/>
            <a:r>
              <a:rPr lang="en-US" sz="2200" b="1" dirty="0" smtClean="0">
                <a:solidFill>
                  <a:srgbClr val="00B050"/>
                </a:solidFill>
                <a:latin typeface="Times New Roman" pitchFamily="18" charset="0"/>
                <a:cs typeface="Times New Roman" pitchFamily="18" charset="0"/>
              </a:rPr>
              <a:t>Figure.2 Insertion loss characteristics for jointed optical fibers with various types of misalignment:</a:t>
            </a:r>
          </a:p>
          <a:p>
            <a:pPr algn="just"/>
            <a:r>
              <a:rPr lang="en-US" sz="2200" b="1" dirty="0" smtClean="0">
                <a:solidFill>
                  <a:srgbClr val="0070C0"/>
                </a:solidFill>
                <a:latin typeface="Times New Roman" pitchFamily="18" charset="0"/>
                <a:cs typeface="Times New Roman" pitchFamily="18" charset="0"/>
              </a:rPr>
              <a:t>(a) insertion loss due to lateral and longitudinal misalignment for a graded index fiber of 50 </a:t>
            </a:r>
            <a:r>
              <a:rPr lang="en-US" sz="2200" b="1" dirty="0" err="1" smtClean="0">
                <a:solidFill>
                  <a:srgbClr val="0070C0"/>
                </a:solidFill>
                <a:latin typeface="Times New Roman" pitchFamily="18" charset="0"/>
                <a:cs typeface="Times New Roman" pitchFamily="18" charset="0"/>
              </a:rPr>
              <a:t>μm</a:t>
            </a:r>
            <a:r>
              <a:rPr lang="en-US" sz="2200" b="1" dirty="0" smtClean="0">
                <a:solidFill>
                  <a:srgbClr val="0070C0"/>
                </a:solidFill>
                <a:latin typeface="Times New Roman" pitchFamily="18" charset="0"/>
                <a:cs typeface="Times New Roman" pitchFamily="18" charset="0"/>
              </a:rPr>
              <a:t> core diameter.</a:t>
            </a:r>
          </a:p>
          <a:p>
            <a:pPr algn="just"/>
            <a:r>
              <a:rPr lang="en-US" sz="2200" b="1" i="1" dirty="0" smtClean="0">
                <a:solidFill>
                  <a:srgbClr val="0070C0"/>
                </a:solidFill>
                <a:latin typeface="Times New Roman" pitchFamily="18" charset="0"/>
                <a:cs typeface="Times New Roman" pitchFamily="18" charset="0"/>
              </a:rPr>
              <a:t> (b) insertion loss due to </a:t>
            </a:r>
            <a:r>
              <a:rPr lang="en-US" sz="2200" b="1" dirty="0" smtClean="0">
                <a:solidFill>
                  <a:srgbClr val="0070C0"/>
                </a:solidFill>
                <a:latin typeface="Times New Roman" pitchFamily="18" charset="0"/>
                <a:cs typeface="Times New Roman" pitchFamily="18" charset="0"/>
              </a:rPr>
              <a:t>angular misalignment for joints in two multimode step index fibers with numerical apertures of 0.22 and 0.3. </a:t>
            </a:r>
            <a:endParaRPr lang="en-US" sz="2200" b="1" dirty="0">
              <a:solidFill>
                <a:srgbClr val="0070C0"/>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152400" y="0"/>
            <a:ext cx="8763000" cy="4114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180</a:t>
            </a:fld>
            <a:endParaRPr lang="en-US"/>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52400"/>
          </a:xfrm>
        </p:spPr>
        <p:txBody>
          <a:bodyPr>
            <a:normAutofit fontScale="90000"/>
          </a:bodyPr>
          <a:lstStyle/>
          <a:p>
            <a:endParaRPr lang="en-US" dirty="0"/>
          </a:p>
        </p:txBody>
      </p:sp>
      <p:sp>
        <p:nvSpPr>
          <p:cNvPr id="3" name="Content Placeholder 2"/>
          <p:cNvSpPr>
            <a:spLocks noGrp="1"/>
          </p:cNvSpPr>
          <p:nvPr>
            <p:ph idx="1"/>
          </p:nvPr>
        </p:nvSpPr>
        <p:spPr>
          <a:xfrm>
            <a:off x="228600" y="381000"/>
            <a:ext cx="8686800" cy="6248400"/>
          </a:xfrm>
        </p:spPr>
        <p:txBody>
          <a:bodyPr>
            <a:normAutofit/>
          </a:bodyPr>
          <a:lstStyle/>
          <a:p>
            <a:pPr algn="just"/>
            <a:r>
              <a:rPr lang="en-US" sz="2200" b="1" dirty="0" smtClean="0">
                <a:solidFill>
                  <a:srgbClr val="00B050"/>
                </a:solidFill>
                <a:latin typeface="Times New Roman" pitchFamily="18" charset="0"/>
                <a:cs typeface="Times New Roman" pitchFamily="18" charset="0"/>
              </a:rPr>
              <a:t>An insertion loss of around 1 dB is obtained with angular misalignment of 4° and 5° for the </a:t>
            </a:r>
            <a:r>
              <a:rPr lang="en-US" sz="2200" b="1" i="1" dirty="0" smtClean="0">
                <a:solidFill>
                  <a:srgbClr val="00B050"/>
                </a:solidFill>
                <a:latin typeface="Times New Roman" pitchFamily="18" charset="0"/>
                <a:cs typeface="Times New Roman" pitchFamily="18" charset="0"/>
              </a:rPr>
              <a:t>NA = 0.22 and NA = 0.3 fibers respectively.</a:t>
            </a:r>
          </a:p>
          <a:p>
            <a:pPr algn="just"/>
            <a:endParaRPr lang="en-US" sz="2200" b="1" i="1" dirty="0" smtClean="0">
              <a:solidFill>
                <a:srgbClr val="00B050"/>
              </a:solidFill>
              <a:latin typeface="Times New Roman" pitchFamily="18" charset="0"/>
              <a:cs typeface="Times New Roman" pitchFamily="18" charset="0"/>
            </a:endParaRPr>
          </a:p>
          <a:p>
            <a:pPr algn="just"/>
            <a:r>
              <a:rPr lang="en-US" sz="2200" b="1" i="1" dirty="0" smtClean="0">
                <a:solidFill>
                  <a:srgbClr val="0070C0"/>
                </a:solidFill>
                <a:latin typeface="Times New Roman" pitchFamily="18" charset="0"/>
                <a:cs typeface="Times New Roman" pitchFamily="18" charset="0"/>
              </a:rPr>
              <a:t>It </a:t>
            </a:r>
            <a:r>
              <a:rPr lang="en-US" sz="2200" b="1" dirty="0" smtClean="0">
                <a:solidFill>
                  <a:srgbClr val="0070C0"/>
                </a:solidFill>
                <a:latin typeface="Times New Roman" pitchFamily="18" charset="0"/>
                <a:cs typeface="Times New Roman" pitchFamily="18" charset="0"/>
              </a:rPr>
              <a:t>may also be observed in Figure 5.2(b) that the effect of an index-matching fluid in the fiber gap causes increased losses with angular misalignment. </a:t>
            </a:r>
          </a:p>
          <a:p>
            <a:pPr algn="just"/>
            <a:endParaRPr lang="en-US" sz="2200" b="1" dirty="0" smtClean="0">
              <a:solidFill>
                <a:srgbClr val="00B05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Therefore, it is clear that relatively small levels of lateral and/or angular misalignment can cause significant attenuation at a fiber joint.</a:t>
            </a:r>
          </a:p>
          <a:p>
            <a:pPr algn="just"/>
            <a:endParaRPr lang="en-US" sz="2200" b="1" dirty="0" smtClean="0">
              <a:solidFill>
                <a:srgbClr val="00B050"/>
              </a:solidFill>
              <a:latin typeface="Times New Roman" pitchFamily="18" charset="0"/>
              <a:cs typeface="Times New Roman" pitchFamily="18" charset="0"/>
            </a:endParaRPr>
          </a:p>
          <a:p>
            <a:pPr algn="just"/>
            <a:r>
              <a:rPr lang="en-US" sz="2200" b="1" dirty="0" smtClean="0">
                <a:solidFill>
                  <a:srgbClr val="0070C0"/>
                </a:solidFill>
                <a:latin typeface="Times New Roman" pitchFamily="18" charset="0"/>
                <a:cs typeface="Times New Roman" pitchFamily="18" charset="0"/>
              </a:rPr>
              <a:t>This is especially the case for fibers of small core diameter (less than 150 </a:t>
            </a:r>
            <a:r>
              <a:rPr lang="en-US" sz="2200" b="1" dirty="0" err="1" smtClean="0">
                <a:solidFill>
                  <a:srgbClr val="0070C0"/>
                </a:solidFill>
                <a:latin typeface="Times New Roman" pitchFamily="18" charset="0"/>
                <a:cs typeface="Times New Roman" pitchFamily="18" charset="0"/>
              </a:rPr>
              <a:t>μm</a:t>
            </a:r>
            <a:r>
              <a:rPr lang="en-US" sz="2200" b="1" dirty="0" smtClean="0">
                <a:solidFill>
                  <a:srgbClr val="0070C0"/>
                </a:solidFill>
                <a:latin typeface="Times New Roman" pitchFamily="18" charset="0"/>
                <a:cs typeface="Times New Roman" pitchFamily="18" charset="0"/>
              </a:rPr>
              <a:t>) which are currently employed for most telecommunication purposes.</a:t>
            </a:r>
            <a:endParaRPr lang="en-US" sz="2200" b="1"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181</a:t>
            </a:fld>
            <a:endParaRPr lang="en-US"/>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Autofit/>
          </a:bodyPr>
          <a:lstStyle/>
          <a:p>
            <a:r>
              <a:rPr lang="en-US" sz="2800" b="1" u="sng" dirty="0" smtClean="0">
                <a:solidFill>
                  <a:srgbClr val="FF0000"/>
                </a:solidFill>
                <a:latin typeface="Times New Roman" pitchFamily="18" charset="0"/>
                <a:cs typeface="Times New Roman" pitchFamily="18" charset="0"/>
              </a:rPr>
              <a:t>Multimode fiber joints</a:t>
            </a:r>
            <a:endParaRPr lang="en-US" sz="2800" b="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762000"/>
            <a:ext cx="8686800" cy="5867400"/>
          </a:xfrm>
        </p:spPr>
        <p:txBody>
          <a:bodyPr>
            <a:normAutofit lnSpcReduction="10000"/>
          </a:bodyPr>
          <a:lstStyle/>
          <a:p>
            <a:pPr algn="just"/>
            <a:r>
              <a:rPr lang="en-US" sz="2400" dirty="0" smtClean="0">
                <a:latin typeface="Times New Roman" pitchFamily="18" charset="0"/>
                <a:cs typeface="Times New Roman" pitchFamily="18" charset="0"/>
              </a:rPr>
              <a:t>Theoretical and experimental studies of fiber misalignment in optical fiber connections allow approximate determination of the losses encountered with the various misalignments of different fiber types. </a:t>
            </a:r>
          </a:p>
          <a:p>
            <a:pPr algn="just"/>
            <a:r>
              <a:rPr lang="en-US" sz="2400" dirty="0" smtClean="0">
                <a:latin typeface="Times New Roman" pitchFamily="18" charset="0"/>
                <a:cs typeface="Times New Roman" pitchFamily="18" charset="0"/>
              </a:rPr>
              <a:t>We consider here some of the expressions used to calculate losses due to lateral and angular misalignment of optical fiber joints.</a:t>
            </a:r>
          </a:p>
          <a:p>
            <a:pPr algn="just"/>
            <a:r>
              <a:rPr lang="en-US" sz="2400" dirty="0" smtClean="0">
                <a:latin typeface="Times New Roman" pitchFamily="18" charset="0"/>
                <a:cs typeface="Times New Roman" pitchFamily="18" charset="0"/>
              </a:rPr>
              <a:t>Longitudinal misalignment is not discussed in detail as it tends to be the least important effect and may be largely avoided in fiber connection. </a:t>
            </a:r>
          </a:p>
          <a:p>
            <a:pPr algn="just"/>
            <a:r>
              <a:rPr lang="en-US" sz="2400" dirty="0" smtClean="0">
                <a:latin typeface="Times New Roman" pitchFamily="18" charset="0"/>
                <a:cs typeface="Times New Roman" pitchFamily="18" charset="0"/>
              </a:rPr>
              <a:t>Also there is some disagreement over the magnitude of the losses due to longitudinal misalignment when it is calculated theoretically between Miyazaki </a:t>
            </a:r>
            <a:r>
              <a:rPr lang="en-US" sz="2400" i="1" dirty="0" smtClean="0">
                <a:latin typeface="Times New Roman" pitchFamily="18" charset="0"/>
                <a:cs typeface="Times New Roman" pitchFamily="18" charset="0"/>
              </a:rPr>
              <a:t>et al. [Ref. 12] and Tsuchiya et al. [Ref. 13].</a:t>
            </a:r>
          </a:p>
          <a:p>
            <a:pPr algn="just"/>
            <a:r>
              <a:rPr lang="en-US" sz="2400" i="1" dirty="0" smtClean="0">
                <a:latin typeface="Times New Roman" pitchFamily="18" charset="0"/>
                <a:cs typeface="Times New Roman" pitchFamily="18" charset="0"/>
              </a:rPr>
              <a:t>Both groups of workers </a:t>
            </a:r>
            <a:r>
              <a:rPr lang="en-US" sz="2400" dirty="0" smtClean="0">
                <a:latin typeface="Times New Roman" pitchFamily="18" charset="0"/>
                <a:cs typeface="Times New Roman" pitchFamily="18" charset="0"/>
              </a:rPr>
              <a:t>claim good agreement with experimental results, which is perhaps understandable when considering the number of variables involved in the measurement.</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182</a:t>
            </a:fld>
            <a:endParaRPr lang="en-US"/>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685800"/>
            <a:ext cx="8229600" cy="5440363"/>
          </a:xfrm>
        </p:spPr>
        <p:txBody>
          <a:bodyPr>
            <a:normAutofit/>
          </a:bodyPr>
          <a:lstStyle/>
          <a:p>
            <a:pPr algn="just"/>
            <a:r>
              <a:rPr lang="en-US" sz="2400" dirty="0" smtClean="0">
                <a:latin typeface="Times New Roman" pitchFamily="18" charset="0"/>
                <a:cs typeface="Times New Roman" pitchFamily="18" charset="0"/>
              </a:rPr>
              <a:t>However, it is worth noting that the lower losses predicted by Tsuchiya </a:t>
            </a:r>
            <a:r>
              <a:rPr lang="en-US" sz="2400" i="1" dirty="0" smtClean="0">
                <a:latin typeface="Times New Roman" pitchFamily="18" charset="0"/>
                <a:cs typeface="Times New Roman" pitchFamily="18" charset="0"/>
              </a:rPr>
              <a:t>et al. agree more closely with a third </a:t>
            </a:r>
            <a:r>
              <a:rPr lang="en-US" sz="2400" dirty="0" smtClean="0">
                <a:latin typeface="Times New Roman" pitchFamily="18" charset="0"/>
                <a:cs typeface="Times New Roman" pitchFamily="18" charset="0"/>
              </a:rPr>
              <a:t>group of researchers.</a:t>
            </a:r>
          </a:p>
          <a:p>
            <a:pPr algn="just"/>
            <a:r>
              <a:rPr lang="en-US" sz="2400" dirty="0" smtClean="0">
                <a:latin typeface="Times New Roman" pitchFamily="18" charset="0"/>
                <a:cs typeface="Times New Roman" pitchFamily="18" charset="0"/>
              </a:rPr>
              <a:t>Also, all groups predict higher losses for fibers with larger numerical apertures, which is consistent with intuitive considerations (i.e. the larger the numerical aperture, the greater the spread of the output light and the higher the optical loss at a longitudinally misaligned joint).</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183</a:t>
            </a:fld>
            <a:endParaRPr 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228600" y="838200"/>
            <a:ext cx="8763000" cy="5715000"/>
          </a:xfrm>
        </p:spPr>
        <p:txBody>
          <a:bodyPr>
            <a:normAutofit/>
          </a:bodyPr>
          <a:lstStyle/>
          <a:p>
            <a:pPr algn="just"/>
            <a:r>
              <a:rPr lang="en-US" sz="2400" dirty="0" smtClean="0">
                <a:latin typeface="Times New Roman" pitchFamily="18" charset="0"/>
                <a:cs typeface="Times New Roman" pitchFamily="18" charset="0"/>
              </a:rPr>
              <a:t>Theoretical expressions for the determination of lateral and angular misalignment losses are by no means definitive, although in all cases they claim reasonable agreement with experimental results.</a:t>
            </a:r>
          </a:p>
          <a:p>
            <a:pPr algn="just"/>
            <a:r>
              <a:rPr lang="en-US" sz="2400" dirty="0" smtClean="0">
                <a:latin typeface="Times New Roman" pitchFamily="18" charset="0"/>
                <a:cs typeface="Times New Roman" pitchFamily="18" charset="0"/>
              </a:rPr>
              <a:t>However, experimental results from different sources tend to vary (especially for angular misalignment losses) due to difficulties of measurement.</a:t>
            </a:r>
          </a:p>
          <a:p>
            <a:pPr algn="just"/>
            <a:r>
              <a:rPr lang="en-US" sz="2400" dirty="0" smtClean="0">
                <a:latin typeface="Times New Roman" pitchFamily="18" charset="0"/>
                <a:cs typeface="Times New Roman" pitchFamily="18" charset="0"/>
              </a:rPr>
              <a:t>It is therefore not implied that the expressions given in the text are necessarily the most accurate, as at present the choice appears somewhat arbitrary.</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184</a:t>
            </a:fld>
            <a:endParaRPr lang="en-US"/>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228600" y="457200"/>
            <a:ext cx="8763000" cy="6248400"/>
          </a:xfrm>
        </p:spPr>
        <p:txBody>
          <a:bodyPr>
            <a:normAutofit/>
          </a:bodyPr>
          <a:lstStyle/>
          <a:p>
            <a:pPr algn="just"/>
            <a:r>
              <a:rPr lang="en-US" sz="2400" dirty="0" smtClean="0">
                <a:latin typeface="Times New Roman" pitchFamily="18" charset="0"/>
                <a:cs typeface="Times New Roman" pitchFamily="18" charset="0"/>
              </a:rPr>
              <a:t>Lateral misalignment reduces the overlap region between the two fiber cores. </a:t>
            </a:r>
          </a:p>
          <a:p>
            <a:pPr algn="just"/>
            <a:r>
              <a:rPr lang="en-US" sz="2400" dirty="0" smtClean="0">
                <a:latin typeface="Times New Roman" pitchFamily="18" charset="0"/>
                <a:cs typeface="Times New Roman" pitchFamily="18" charset="0"/>
              </a:rPr>
              <a:t>Assuming uniform excitation of all the optical modes in a multimode step index fiber, the overlapped area between both fiber cores approximately gives the lateral coupling efficiency </a:t>
            </a:r>
            <a:r>
              <a:rPr lang="en-US" sz="2400" dirty="0" err="1" smtClean="0">
                <a:latin typeface="Times New Roman" pitchFamily="18" charset="0"/>
                <a:cs typeface="Times New Roman" pitchFamily="18" charset="0"/>
              </a:rPr>
              <a:t>η</a:t>
            </a:r>
            <a:r>
              <a:rPr lang="en-US" sz="1100" dirty="0" err="1" smtClean="0">
                <a:latin typeface="Times New Roman" pitchFamily="18" charset="0"/>
                <a:cs typeface="Times New Roman" pitchFamily="18" charset="0"/>
              </a:rPr>
              <a:t>lat</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Hence, the lateral coupling efficiency for two similar step index fibers may be written as</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 </a:t>
            </a:r>
            <a:r>
              <a:rPr lang="en-US" sz="2400" i="1" dirty="0" smtClean="0">
                <a:latin typeface="Times New Roman" pitchFamily="18" charset="0"/>
                <a:cs typeface="Times New Roman" pitchFamily="18" charset="0"/>
              </a:rPr>
              <a:t>n1 is the core refractive index,</a:t>
            </a:r>
          </a:p>
          <a:p>
            <a:r>
              <a:rPr lang="en-US" sz="2400" i="1" dirty="0" smtClean="0">
                <a:latin typeface="Times New Roman" pitchFamily="18" charset="0"/>
                <a:cs typeface="Times New Roman" pitchFamily="18" charset="0"/>
              </a:rPr>
              <a:t> n is the refractive index of the medium between the </a:t>
            </a:r>
            <a:r>
              <a:rPr lang="en-US" sz="2400" dirty="0" smtClean="0">
                <a:latin typeface="Times New Roman" pitchFamily="18" charset="0"/>
                <a:cs typeface="Times New Roman" pitchFamily="18" charset="0"/>
              </a:rPr>
              <a:t>fibers,</a:t>
            </a:r>
          </a:p>
          <a:p>
            <a:r>
              <a:rPr lang="en-US" sz="2400" i="1" dirty="0" smtClean="0">
                <a:latin typeface="Times New Roman" pitchFamily="18" charset="0"/>
                <a:cs typeface="Times New Roman" pitchFamily="18" charset="0"/>
              </a:rPr>
              <a:t>y is the lateral offset of the fiber core axes, and </a:t>
            </a:r>
          </a:p>
          <a:p>
            <a:r>
              <a:rPr lang="en-US" sz="2400" i="1" dirty="0" smtClean="0">
                <a:latin typeface="Times New Roman" pitchFamily="18" charset="0"/>
                <a:cs typeface="Times New Roman" pitchFamily="18" charset="0"/>
              </a:rPr>
              <a:t>a is the fiber core radius.</a:t>
            </a:r>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685800" y="3657600"/>
            <a:ext cx="8229600" cy="914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185</a:t>
            </a:fld>
            <a:endParaRPr lang="en-US"/>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228600" y="533400"/>
            <a:ext cx="8763000" cy="6096000"/>
          </a:xfrm>
        </p:spPr>
        <p:txBody>
          <a:bodyPr>
            <a:normAutofit/>
          </a:bodyPr>
          <a:lstStyle/>
          <a:p>
            <a:pPr algn="just"/>
            <a:r>
              <a:rPr lang="en-US" sz="2200" dirty="0" smtClean="0">
                <a:latin typeface="Times New Roman" pitchFamily="18" charset="0"/>
                <a:cs typeface="Times New Roman" pitchFamily="18" charset="0"/>
              </a:rPr>
              <a:t>The lateral misalignment loss in decibels may be determined using:</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 predicted losses obtained using the formulas given in </a:t>
            </a:r>
            <a:r>
              <a:rPr lang="en-US" sz="2200" dirty="0" err="1" smtClean="0">
                <a:latin typeface="Times New Roman" pitchFamily="18" charset="0"/>
                <a:cs typeface="Times New Roman" pitchFamily="18" charset="0"/>
              </a:rPr>
              <a:t>Eqs</a:t>
            </a:r>
            <a:r>
              <a:rPr lang="en-US" sz="2200" dirty="0" smtClean="0">
                <a:latin typeface="Times New Roman" pitchFamily="18" charset="0"/>
                <a:cs typeface="Times New Roman" pitchFamily="18" charset="0"/>
              </a:rPr>
              <a:t> (5.3) and (5.4) are generally slightly higher than the measured values due to the assumption that all modes are equally excited. </a:t>
            </a:r>
          </a:p>
          <a:p>
            <a:pPr algn="just"/>
            <a:r>
              <a:rPr lang="en-US" sz="2200" dirty="0" smtClean="0">
                <a:latin typeface="Times New Roman" pitchFamily="18" charset="0"/>
                <a:cs typeface="Times New Roman" pitchFamily="18" charset="0"/>
              </a:rPr>
              <a:t>This assumption is only correct for certain cases of optical fiber transmission.</a:t>
            </a:r>
          </a:p>
          <a:p>
            <a:pPr algn="just"/>
            <a:r>
              <a:rPr lang="en-US" sz="2200" dirty="0" smtClean="0">
                <a:latin typeface="Times New Roman" pitchFamily="18" charset="0"/>
                <a:cs typeface="Times New Roman" pitchFamily="18" charset="0"/>
              </a:rPr>
              <a:t>Also, certain authors [Refs 12, 18] assume index matching and hence no Fresnel reflection, which makes the first term in Eq. (5.3) equal to unity (as </a:t>
            </a:r>
            <a:r>
              <a:rPr lang="en-US" sz="2200" i="1" dirty="0" smtClean="0">
                <a:latin typeface="Times New Roman" pitchFamily="18" charset="0"/>
                <a:cs typeface="Times New Roman" pitchFamily="18" charset="0"/>
              </a:rPr>
              <a:t>n1/n = 1). </a:t>
            </a:r>
          </a:p>
          <a:p>
            <a:pPr algn="just"/>
            <a:r>
              <a:rPr lang="en-US" sz="2200" i="1" dirty="0" smtClean="0">
                <a:latin typeface="Times New Roman" pitchFamily="18" charset="0"/>
                <a:cs typeface="Times New Roman" pitchFamily="18" charset="0"/>
              </a:rPr>
              <a:t>This may be </a:t>
            </a:r>
            <a:r>
              <a:rPr lang="en-US" sz="2200" dirty="0" smtClean="0">
                <a:latin typeface="Times New Roman" pitchFamily="18" charset="0"/>
                <a:cs typeface="Times New Roman" pitchFamily="18" charset="0"/>
              </a:rPr>
              <a:t>valid if the two fiber ends are assumed to be in close contact (i.e. no air gap in between) and gives lower predicted losses. </a:t>
            </a:r>
          </a:p>
          <a:p>
            <a:pPr algn="just"/>
            <a:r>
              <a:rPr lang="en-US" sz="2200" dirty="0" smtClean="0">
                <a:latin typeface="Times New Roman" pitchFamily="18" charset="0"/>
                <a:cs typeface="Times New Roman" pitchFamily="18" charset="0"/>
              </a:rPr>
              <a:t>Nevertheless, bearing in mind these possible inconsistencies, useful estimates for the attenuation due to lateral misalignment of multimode step index fibers may be obtained.</a:t>
            </a:r>
          </a:p>
          <a:p>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1219200" y="914400"/>
            <a:ext cx="7077075" cy="304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186</a:t>
            </a:fld>
            <a:endParaRPr 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228600" y="457200"/>
            <a:ext cx="8686800" cy="6172200"/>
          </a:xfrm>
        </p:spPr>
        <p:txBody>
          <a:bodyPr>
            <a:normAutofit/>
          </a:bodyPr>
          <a:lstStyle/>
          <a:p>
            <a:pPr algn="just"/>
            <a:r>
              <a:rPr lang="en-US" sz="2200" dirty="0" smtClean="0">
                <a:latin typeface="Times New Roman" pitchFamily="18" charset="0"/>
                <a:cs typeface="Times New Roman" pitchFamily="18" charset="0"/>
              </a:rPr>
              <a:t>Lateral misalignment loss in multimode graded index fibers assuming a uniform distribution of optical power throughout all guided modes was calculated by </a:t>
            </a:r>
            <a:r>
              <a:rPr lang="en-US" sz="2200" dirty="0" err="1" smtClean="0">
                <a:latin typeface="Times New Roman" pitchFamily="18" charset="0"/>
                <a:cs typeface="Times New Roman" pitchFamily="18" charset="0"/>
              </a:rPr>
              <a:t>Gloge</a:t>
            </a:r>
            <a:r>
              <a:rPr lang="en-US" sz="2200" dirty="0" smtClean="0">
                <a:latin typeface="Times New Roman" pitchFamily="18" charset="0"/>
                <a:cs typeface="Times New Roman" pitchFamily="18" charset="0"/>
              </a:rPr>
              <a:t>.</a:t>
            </a:r>
          </a:p>
          <a:p>
            <a:pPr algn="just"/>
            <a:r>
              <a:rPr lang="en-US" sz="2200" dirty="0" smtClean="0">
                <a:latin typeface="Times New Roman" pitchFamily="18" charset="0"/>
                <a:cs typeface="Times New Roman" pitchFamily="18" charset="0"/>
              </a:rPr>
              <a:t>He estimated that the lateral misalignment loss was dependent on the refractive index gradient α for small lateral offset and may be obtained from:</a:t>
            </a:r>
          </a:p>
          <a:p>
            <a:pPr algn="just"/>
            <a:endParaRPr lang="en-US" sz="22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where the lateral coupling efficiency was given by:</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Hence Eq. (5.6) may be utilized to obtain the lateral misalignment loss in decibels.</a:t>
            </a:r>
          </a:p>
          <a:p>
            <a:pPr algn="just"/>
            <a:r>
              <a:rPr lang="en-US" sz="2200" dirty="0" smtClean="0">
                <a:latin typeface="Times New Roman" pitchFamily="18" charset="0"/>
                <a:cs typeface="Times New Roman" pitchFamily="18" charset="0"/>
              </a:rPr>
              <a:t>With a parabolic refractive index profile where α = 2, Eq. (5.5) gives:</a:t>
            </a:r>
          </a:p>
          <a:p>
            <a:pPr algn="just"/>
            <a:endParaRPr lang="en-US" sz="2200" dirty="0" smtClean="0">
              <a:latin typeface="Times New Roman" pitchFamily="18" charset="0"/>
              <a:cs typeface="Times New Roman" pitchFamily="18" charset="0"/>
            </a:endParaRPr>
          </a:p>
          <a:p>
            <a:pPr algn="just"/>
            <a:endParaRPr lang="en-US" sz="220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1752600" y="2438400"/>
            <a:ext cx="7172325" cy="6096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905000" y="3810000"/>
            <a:ext cx="7000875" cy="3810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1143000" y="5410200"/>
            <a:ext cx="6981825" cy="609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3F3570C3-31F5-4616-957C-FC7905A0FD17}" type="slidenum">
              <a:rPr lang="en-US" smtClean="0"/>
              <a:pPr/>
              <a:t>187</a:t>
            </a:fld>
            <a:endParaRPr 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endParaRPr lang="en-US" dirty="0"/>
          </a:p>
        </p:txBody>
      </p:sp>
      <p:sp>
        <p:nvSpPr>
          <p:cNvPr id="3" name="Content Placeholder 2"/>
          <p:cNvSpPr>
            <a:spLocks noGrp="1"/>
          </p:cNvSpPr>
          <p:nvPr>
            <p:ph idx="1"/>
          </p:nvPr>
        </p:nvSpPr>
        <p:spPr>
          <a:xfrm>
            <a:off x="304800" y="838200"/>
            <a:ext cx="8534400" cy="5791200"/>
          </a:xfrm>
        </p:spPr>
        <p:txBody>
          <a:bodyPr>
            <a:normAutofit/>
          </a:bodyPr>
          <a:lstStyle/>
          <a:p>
            <a:pPr algn="just"/>
            <a:r>
              <a:rPr lang="en-US" sz="2400" dirty="0" smtClean="0">
                <a:latin typeface="Times New Roman" pitchFamily="18" charset="0"/>
                <a:cs typeface="Times New Roman" pitchFamily="18" charset="0"/>
              </a:rPr>
              <a:t>A further estimate including the leaky modes gave a revised expression for the lateral misalignment loss given in Eq. (5.6) of 0.75(</a:t>
            </a:r>
            <a:r>
              <a:rPr lang="en-US" sz="2400" i="1" dirty="0" smtClean="0">
                <a:latin typeface="Times New Roman" pitchFamily="18" charset="0"/>
                <a:cs typeface="Times New Roman" pitchFamily="18" charset="0"/>
              </a:rPr>
              <a:t>y/a).</a:t>
            </a:r>
          </a:p>
          <a:p>
            <a:pPr algn="just"/>
            <a:r>
              <a:rPr lang="en-US" sz="2400" i="1" dirty="0" smtClean="0">
                <a:latin typeface="Times New Roman" pitchFamily="18" charset="0"/>
                <a:cs typeface="Times New Roman" pitchFamily="18" charset="0"/>
              </a:rPr>
              <a:t>This analysis was also extended to step </a:t>
            </a:r>
            <a:r>
              <a:rPr lang="en-US" sz="2400" dirty="0" smtClean="0">
                <a:latin typeface="Times New Roman" pitchFamily="18" charset="0"/>
                <a:cs typeface="Times New Roman" pitchFamily="18" charset="0"/>
              </a:rPr>
              <a:t>index fibers (where α = ∞) and gave lateral misalignment losses of 0.64(</a:t>
            </a:r>
            <a:r>
              <a:rPr lang="en-US" sz="2400" i="1" dirty="0" smtClean="0">
                <a:latin typeface="Times New Roman" pitchFamily="18" charset="0"/>
                <a:cs typeface="Times New Roman" pitchFamily="18" charset="0"/>
              </a:rPr>
              <a:t>y/a) and 0.5(y/a) </a:t>
            </a:r>
            <a:r>
              <a:rPr lang="en-US" sz="2400" dirty="0" smtClean="0">
                <a:latin typeface="Times New Roman" pitchFamily="18" charset="0"/>
                <a:cs typeface="Times New Roman" pitchFamily="18" charset="0"/>
              </a:rPr>
              <a:t>for the cases of guided modes only and both guided plus leaky modes respectively.</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188</a:t>
            </a:fld>
            <a:endParaRPr 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304800" y="838200"/>
            <a:ext cx="8534400" cy="5715000"/>
          </a:xfrm>
        </p:spPr>
        <p:txBody>
          <a:bodyPr>
            <a:normAutofit/>
          </a:bodyPr>
          <a:lstStyle/>
          <a:p>
            <a:pPr algn="just"/>
            <a:r>
              <a:rPr lang="en-US" sz="2400" dirty="0" smtClean="0">
                <a:latin typeface="Times New Roman" pitchFamily="18" charset="0"/>
                <a:cs typeface="Times New Roman" pitchFamily="18" charset="0"/>
              </a:rPr>
              <a:t>It may be noted by observing Figure 5.2(a), which shows the measured lateral misalignment loss for a 50 </a:t>
            </a:r>
            <a:r>
              <a:rPr lang="en-US" sz="2400" dirty="0" err="1" smtClean="0">
                <a:latin typeface="Times New Roman" pitchFamily="18" charset="0"/>
                <a:cs typeface="Times New Roman" pitchFamily="18" charset="0"/>
              </a:rPr>
              <a:t>μm</a:t>
            </a:r>
            <a:r>
              <a:rPr lang="en-US" sz="2400" dirty="0" smtClean="0">
                <a:latin typeface="Times New Roman" pitchFamily="18" charset="0"/>
                <a:cs typeface="Times New Roman" pitchFamily="18" charset="0"/>
              </a:rPr>
              <a:t> diameter graded index fiber, that the losses predicted above are very pessimistic (the loss for 3 </a:t>
            </a:r>
            <a:r>
              <a:rPr lang="en-US" sz="2400" dirty="0" err="1" smtClean="0">
                <a:latin typeface="Times New Roman" pitchFamily="18" charset="0"/>
                <a:cs typeface="Times New Roman" pitchFamily="18" charset="0"/>
              </a:rPr>
              <a:t>μm</a:t>
            </a:r>
            <a:r>
              <a:rPr lang="en-US" sz="2400" dirty="0" smtClean="0">
                <a:latin typeface="Times New Roman" pitchFamily="18" charset="0"/>
                <a:cs typeface="Times New Roman" pitchFamily="18" charset="0"/>
              </a:rPr>
              <a:t> offset shown in Figure 5.2(a) is less than 0.2 dB). </a:t>
            </a:r>
          </a:p>
          <a:p>
            <a:pPr algn="just"/>
            <a:r>
              <a:rPr lang="en-US" sz="2400" dirty="0" smtClean="0">
                <a:latin typeface="Times New Roman" pitchFamily="18" charset="0"/>
                <a:cs typeface="Times New Roman" pitchFamily="18" charset="0"/>
              </a:rPr>
              <a:t>A model which is found to predict insertion loss due to lateral misalignment in graded index fibers with greater accuracy was proposed by Miller and </a:t>
            </a:r>
            <a:r>
              <a:rPr lang="en-US" sz="2400" dirty="0" err="1" smtClean="0">
                <a:latin typeface="Times New Roman" pitchFamily="18" charset="0"/>
                <a:cs typeface="Times New Roman" pitchFamily="18" charset="0"/>
              </a:rPr>
              <a:t>Mettler</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In this model they assumed the power distribution at the fiber output to be of Gaussian form. Unfortunately, the analysis is too detailed for this text as it involves integration using numerical techniques.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189</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6" name="Picture 2"/>
          <p:cNvPicPr>
            <a:picLocks noChangeAspect="1" noChangeArrowheads="1"/>
          </p:cNvPicPr>
          <p:nvPr/>
        </p:nvPicPr>
        <p:blipFill>
          <a:blip r:embed="rId2"/>
          <a:srcRect/>
          <a:stretch>
            <a:fillRect/>
          </a:stretch>
        </p:blipFill>
        <p:spPr bwMode="auto">
          <a:xfrm>
            <a:off x="228600" y="228600"/>
            <a:ext cx="5543550" cy="914400"/>
          </a:xfrm>
          <a:prstGeom prst="rect">
            <a:avLst/>
          </a:prstGeom>
          <a:noFill/>
          <a:ln w="9525">
            <a:noFill/>
            <a:miter lim="800000"/>
            <a:headEnd/>
            <a:tailEnd/>
          </a:ln>
          <a:effectLst/>
        </p:spPr>
      </p:pic>
      <p:pic>
        <p:nvPicPr>
          <p:cNvPr id="11267" name="Picture 3"/>
          <p:cNvPicPr>
            <a:picLocks noGrp="1" noChangeAspect="1" noChangeArrowheads="1"/>
          </p:cNvPicPr>
          <p:nvPr>
            <p:ph idx="1"/>
          </p:nvPr>
        </p:nvPicPr>
        <p:blipFill>
          <a:blip r:embed="rId3"/>
          <a:srcRect/>
          <a:stretch>
            <a:fillRect/>
          </a:stretch>
        </p:blipFill>
        <p:spPr bwMode="auto">
          <a:xfrm>
            <a:off x="6096001" y="152400"/>
            <a:ext cx="3048000" cy="1524000"/>
          </a:xfrm>
          <a:prstGeom prst="rect">
            <a:avLst/>
          </a:prstGeom>
          <a:noFill/>
          <a:ln w="9525">
            <a:noFill/>
            <a:miter lim="800000"/>
            <a:headEnd/>
            <a:tailEnd/>
          </a:ln>
          <a:effectLst/>
        </p:spPr>
      </p:pic>
      <p:pic>
        <p:nvPicPr>
          <p:cNvPr id="11268" name="Picture 4"/>
          <p:cNvPicPr>
            <a:picLocks noChangeAspect="1" noChangeArrowheads="1"/>
          </p:cNvPicPr>
          <p:nvPr/>
        </p:nvPicPr>
        <p:blipFill>
          <a:blip r:embed="rId4"/>
          <a:srcRect/>
          <a:stretch>
            <a:fillRect/>
          </a:stretch>
        </p:blipFill>
        <p:spPr bwMode="auto">
          <a:xfrm>
            <a:off x="3505200" y="1295400"/>
            <a:ext cx="3352800" cy="285750"/>
          </a:xfrm>
          <a:prstGeom prst="rect">
            <a:avLst/>
          </a:prstGeom>
          <a:noFill/>
          <a:ln w="9525">
            <a:noFill/>
            <a:miter lim="800000"/>
            <a:headEnd/>
            <a:tailEnd/>
          </a:ln>
          <a:effectLst/>
        </p:spPr>
      </p:pic>
      <p:pic>
        <p:nvPicPr>
          <p:cNvPr id="11269" name="Picture 5"/>
          <p:cNvPicPr>
            <a:picLocks noChangeAspect="1" noChangeArrowheads="1"/>
          </p:cNvPicPr>
          <p:nvPr/>
        </p:nvPicPr>
        <p:blipFill>
          <a:blip r:embed="rId5"/>
          <a:srcRect/>
          <a:stretch>
            <a:fillRect/>
          </a:stretch>
        </p:blipFill>
        <p:spPr bwMode="auto">
          <a:xfrm>
            <a:off x="228600" y="1981200"/>
            <a:ext cx="5143500" cy="762000"/>
          </a:xfrm>
          <a:prstGeom prst="rect">
            <a:avLst/>
          </a:prstGeom>
          <a:noFill/>
          <a:ln w="9525">
            <a:noFill/>
            <a:miter lim="800000"/>
            <a:headEnd/>
            <a:tailEnd/>
          </a:ln>
          <a:effectLst/>
        </p:spPr>
      </p:pic>
      <p:pic>
        <p:nvPicPr>
          <p:cNvPr id="11270" name="Picture 6"/>
          <p:cNvPicPr>
            <a:picLocks noChangeAspect="1" noChangeArrowheads="1"/>
          </p:cNvPicPr>
          <p:nvPr/>
        </p:nvPicPr>
        <p:blipFill>
          <a:blip r:embed="rId6"/>
          <a:srcRect/>
          <a:stretch>
            <a:fillRect/>
          </a:stretch>
        </p:blipFill>
        <p:spPr bwMode="auto">
          <a:xfrm>
            <a:off x="5562600" y="1828800"/>
            <a:ext cx="3305175" cy="1571625"/>
          </a:xfrm>
          <a:prstGeom prst="rect">
            <a:avLst/>
          </a:prstGeom>
          <a:noFill/>
          <a:ln w="9525">
            <a:noFill/>
            <a:miter lim="800000"/>
            <a:headEnd/>
            <a:tailEnd/>
          </a:ln>
          <a:effectLst/>
        </p:spPr>
      </p:pic>
      <p:pic>
        <p:nvPicPr>
          <p:cNvPr id="11271" name="Picture 7"/>
          <p:cNvPicPr>
            <a:picLocks noChangeAspect="1" noChangeArrowheads="1"/>
          </p:cNvPicPr>
          <p:nvPr/>
        </p:nvPicPr>
        <p:blipFill>
          <a:blip r:embed="rId7"/>
          <a:srcRect/>
          <a:stretch>
            <a:fillRect/>
          </a:stretch>
        </p:blipFill>
        <p:spPr bwMode="auto">
          <a:xfrm>
            <a:off x="4724400" y="2971800"/>
            <a:ext cx="666750" cy="228600"/>
          </a:xfrm>
          <a:prstGeom prst="rect">
            <a:avLst/>
          </a:prstGeom>
          <a:noFill/>
          <a:ln w="9525">
            <a:noFill/>
            <a:miter lim="800000"/>
            <a:headEnd/>
            <a:tailEnd/>
          </a:ln>
          <a:effectLst/>
        </p:spPr>
      </p:pic>
      <p:pic>
        <p:nvPicPr>
          <p:cNvPr id="11272" name="Picture 8"/>
          <p:cNvPicPr>
            <a:picLocks noChangeAspect="1" noChangeArrowheads="1"/>
          </p:cNvPicPr>
          <p:nvPr/>
        </p:nvPicPr>
        <p:blipFill>
          <a:blip r:embed="rId8"/>
          <a:srcRect/>
          <a:stretch>
            <a:fillRect/>
          </a:stretch>
        </p:blipFill>
        <p:spPr bwMode="auto">
          <a:xfrm>
            <a:off x="0" y="3505200"/>
            <a:ext cx="8991600" cy="790575"/>
          </a:xfrm>
          <a:prstGeom prst="rect">
            <a:avLst/>
          </a:prstGeom>
          <a:noFill/>
          <a:ln w="9525">
            <a:noFill/>
            <a:miter lim="800000"/>
            <a:headEnd/>
            <a:tailEnd/>
          </a:ln>
          <a:effectLst/>
        </p:spPr>
      </p:pic>
      <p:pic>
        <p:nvPicPr>
          <p:cNvPr id="11273" name="Picture 9"/>
          <p:cNvPicPr>
            <a:picLocks noChangeAspect="1" noChangeArrowheads="1"/>
          </p:cNvPicPr>
          <p:nvPr/>
        </p:nvPicPr>
        <p:blipFill>
          <a:blip r:embed="rId9"/>
          <a:srcRect/>
          <a:stretch>
            <a:fillRect/>
          </a:stretch>
        </p:blipFill>
        <p:spPr bwMode="auto">
          <a:xfrm>
            <a:off x="381000" y="4495800"/>
            <a:ext cx="8296275" cy="2085975"/>
          </a:xfrm>
          <a:prstGeom prst="rect">
            <a:avLst/>
          </a:prstGeom>
          <a:noFill/>
          <a:ln w="9525">
            <a:noFill/>
            <a:miter lim="800000"/>
            <a:headEnd/>
            <a:tailEnd/>
          </a:ln>
          <a:effectLst/>
        </p:spPr>
      </p:pic>
      <p:sp>
        <p:nvSpPr>
          <p:cNvPr id="11" name="Slide Number Placeholder 10"/>
          <p:cNvSpPr>
            <a:spLocks noGrp="1"/>
          </p:cNvSpPr>
          <p:nvPr>
            <p:ph type="sldNum" sz="quarter" idx="12"/>
          </p:nvPr>
        </p:nvSpPr>
        <p:spPr/>
        <p:txBody>
          <a:bodyPr/>
          <a:lstStyle/>
          <a:p>
            <a:fld id="{3F3570C3-31F5-4616-957C-FC7905A0FD17}" type="slidenum">
              <a:rPr lang="en-US" smtClean="0"/>
              <a:pPr/>
              <a:t>19</a:t>
            </a:fld>
            <a:endParaRPr 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2400"/>
          </a:xfrm>
        </p:spPr>
        <p:txBody>
          <a:bodyPr>
            <a:normAutofit fontScale="90000"/>
          </a:bodyPr>
          <a:lstStyle/>
          <a:p>
            <a:endParaRPr lang="en-US" dirty="0"/>
          </a:p>
        </p:txBody>
      </p:sp>
      <p:sp>
        <p:nvSpPr>
          <p:cNvPr id="3" name="Content Placeholder 2"/>
          <p:cNvSpPr>
            <a:spLocks noGrp="1"/>
          </p:cNvSpPr>
          <p:nvPr>
            <p:ph idx="1"/>
          </p:nvPr>
        </p:nvSpPr>
        <p:spPr>
          <a:xfrm>
            <a:off x="152400" y="304800"/>
            <a:ext cx="8763000" cy="6400800"/>
          </a:xfrm>
        </p:spPr>
        <p:txBody>
          <a:bodyPr>
            <a:normAutofit lnSpcReduction="10000"/>
          </a:bodyPr>
          <a:lstStyle/>
          <a:p>
            <a:pPr algn="just"/>
            <a:r>
              <a:rPr lang="en-US" sz="2400" dirty="0" smtClean="0">
                <a:latin typeface="Times New Roman" pitchFamily="18" charset="0"/>
                <a:cs typeface="Times New Roman" pitchFamily="18" charset="0"/>
              </a:rPr>
              <a:t>We therefore limit estimates of insertion losses due to lateral misalignment in multimode graded index fibers to the use of </a:t>
            </a:r>
            <a:r>
              <a:rPr lang="en-US" sz="2400" dirty="0" err="1" smtClean="0">
                <a:latin typeface="Times New Roman" pitchFamily="18" charset="0"/>
                <a:cs typeface="Times New Roman" pitchFamily="18" charset="0"/>
              </a:rPr>
              <a:t>Gloge’s</a:t>
            </a:r>
            <a:r>
              <a:rPr lang="en-US" sz="2400" dirty="0" smtClean="0">
                <a:latin typeface="Times New Roman" pitchFamily="18" charset="0"/>
                <a:cs typeface="Times New Roman" pitchFamily="18" charset="0"/>
              </a:rPr>
              <a:t> formula.</a:t>
            </a:r>
          </a:p>
          <a:p>
            <a:pPr algn="just"/>
            <a:r>
              <a:rPr lang="en-US" sz="2400" dirty="0" smtClean="0">
                <a:latin typeface="Times New Roman" pitchFamily="18" charset="0"/>
                <a:cs typeface="Times New Roman" pitchFamily="18" charset="0"/>
              </a:rPr>
              <a:t>Angular misalignment losses at joints in multimode step index fibers may be predicted with reasonable accuracy using an expression for the angular coupling efficiency </a:t>
            </a:r>
            <a:r>
              <a:rPr lang="en-US" sz="2400" dirty="0" err="1" smtClean="0">
                <a:latin typeface="Times New Roman" pitchFamily="18" charset="0"/>
                <a:cs typeface="Times New Roman" pitchFamily="18" charset="0"/>
              </a:rPr>
              <a:t>η</a:t>
            </a:r>
            <a:r>
              <a:rPr lang="en-US" sz="1400" dirty="0" err="1" smtClean="0">
                <a:latin typeface="Times New Roman" pitchFamily="18" charset="0"/>
                <a:cs typeface="Times New Roman" pitchFamily="18" charset="0"/>
              </a:rPr>
              <a:t>ang</a:t>
            </a:r>
            <a:r>
              <a:rPr lang="en-US" sz="2400" dirty="0" smtClean="0">
                <a:latin typeface="Times New Roman" pitchFamily="18" charset="0"/>
                <a:cs typeface="Times New Roman" pitchFamily="18" charset="0"/>
              </a:rPr>
              <a:t> given by:</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where θ is the angular displacement in radians and </a:t>
            </a:r>
          </a:p>
          <a:p>
            <a:pPr algn="just"/>
            <a:r>
              <a:rPr lang="en-US" sz="2400" dirty="0" smtClean="0">
                <a:latin typeface="Times New Roman" pitchFamily="18" charset="0"/>
                <a:cs typeface="Times New Roman" pitchFamily="18" charset="0"/>
              </a:rPr>
              <a:t>Δ is the relative refractive index difference for the fiber. </a:t>
            </a:r>
          </a:p>
          <a:p>
            <a:pPr algn="just"/>
            <a:r>
              <a:rPr lang="en-US" sz="2400" dirty="0" smtClean="0">
                <a:latin typeface="Times New Roman" pitchFamily="18" charset="0"/>
                <a:cs typeface="Times New Roman" pitchFamily="18" charset="0"/>
              </a:rPr>
              <a:t>The insertion loss due to angular misalignment may be obtained from the angular coupling efficiency in the same manner as the lateral misalignment loss following:</a:t>
            </a:r>
          </a:p>
          <a:p>
            <a:pPr algn="just"/>
            <a:endParaRPr lang="en-US" sz="2400" dirty="0" smtClean="0">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 formulas given in </a:t>
            </a:r>
            <a:r>
              <a:rPr lang="en-US" sz="2200" dirty="0" err="1" smtClean="0">
                <a:latin typeface="Times New Roman" pitchFamily="18" charset="0"/>
                <a:cs typeface="Times New Roman" pitchFamily="18" charset="0"/>
              </a:rPr>
              <a:t>Eqs</a:t>
            </a:r>
            <a:r>
              <a:rPr lang="en-US" sz="2200" dirty="0" smtClean="0">
                <a:latin typeface="Times New Roman" pitchFamily="18" charset="0"/>
                <a:cs typeface="Times New Roman" pitchFamily="18" charset="0"/>
              </a:rPr>
              <a:t> (5.8) and (5.9) predict that the smaller the values of Δ, the larger the insertion loss due to angular misalignment.</a:t>
            </a:r>
            <a:endParaRPr lang="en-US" sz="22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838200" y="2362200"/>
            <a:ext cx="7924800" cy="685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33400" y="5334000"/>
            <a:ext cx="8153400" cy="410654"/>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190</a:t>
            </a:fld>
            <a:endParaRPr 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rmAutofit fontScale="90000"/>
          </a:bodyPr>
          <a:lstStyle/>
          <a:p>
            <a:endParaRPr lang="en-US" dirty="0"/>
          </a:p>
        </p:txBody>
      </p:sp>
      <p:sp>
        <p:nvSpPr>
          <p:cNvPr id="3" name="Content Placeholder 2"/>
          <p:cNvSpPr>
            <a:spLocks noGrp="1"/>
          </p:cNvSpPr>
          <p:nvPr>
            <p:ph idx="1"/>
          </p:nvPr>
        </p:nvSpPr>
        <p:spPr>
          <a:xfrm>
            <a:off x="228600" y="457200"/>
            <a:ext cx="8686800" cy="6172200"/>
          </a:xfrm>
        </p:spPr>
        <p:txBody>
          <a:bodyPr>
            <a:normAutofit/>
          </a:bodyPr>
          <a:lstStyle/>
          <a:p>
            <a:pPr algn="just"/>
            <a:r>
              <a:rPr lang="en-US" sz="2400" dirty="0" smtClean="0">
                <a:latin typeface="Times New Roman" pitchFamily="18" charset="0"/>
                <a:cs typeface="Times New Roman" pitchFamily="18" charset="0"/>
              </a:rPr>
              <a:t>Assuming all the modes are equally excited in a multimode step or graded index fiber, and that the numerical apertures and index profiles are the same, then the loss resulting from a mismatch of core diameters (see Figure 5.3(a)) is given by:</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where </a:t>
            </a:r>
            <a:r>
              <a:rPr lang="en-US" sz="2400" i="1" dirty="0" smtClean="0">
                <a:latin typeface="Times New Roman" pitchFamily="18" charset="0"/>
                <a:cs typeface="Times New Roman" pitchFamily="18" charset="0"/>
              </a:rPr>
              <a:t>a1 and a2 are the core radii of the transmitting and receiving fibers respectively.</a:t>
            </a:r>
          </a:p>
          <a:p>
            <a:pPr algn="just"/>
            <a:r>
              <a:rPr lang="en-US" sz="2400" i="1" dirty="0" smtClean="0">
                <a:latin typeface="Times New Roman" pitchFamily="18" charset="0"/>
                <a:cs typeface="Times New Roman" pitchFamily="18" charset="0"/>
              </a:rPr>
              <a:t> It </a:t>
            </a:r>
            <a:r>
              <a:rPr lang="en-US" sz="2400" dirty="0" smtClean="0">
                <a:latin typeface="Times New Roman" pitchFamily="18" charset="0"/>
                <a:cs typeface="Times New Roman" pitchFamily="18" charset="0"/>
              </a:rPr>
              <a:t>may be observed from Eq. (5.10) that no loss is incurred if the receiving fiber has a larger core diameter than the transmitting one. In addition, only a relatively small loss (0.09 dB) is obtained when the receiving fiber core diameter is 1% smaller than that of the transmitting fiber.</a:t>
            </a:r>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838200" y="2057400"/>
            <a:ext cx="7772400" cy="914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191</a:t>
            </a:fld>
            <a:endParaRPr 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533400"/>
            <a:ext cx="8229600" cy="5592763"/>
          </a:xfrm>
        </p:spPr>
        <p:txBody>
          <a:bodyPr/>
          <a:lstStyle/>
          <a:p>
            <a:endParaRPr lang="en-US" dirty="0" smtClean="0"/>
          </a:p>
          <a:p>
            <a:endParaRPr lang="en-US" dirty="0" smtClean="0"/>
          </a:p>
          <a:p>
            <a:endParaRPr lang="en-US" dirty="0" smtClean="0"/>
          </a:p>
          <a:p>
            <a:endParaRPr lang="en-US" dirty="0" smtClean="0"/>
          </a:p>
          <a:p>
            <a:endParaRPr lang="en-US" dirty="0" smtClean="0"/>
          </a:p>
          <a:p>
            <a:pPr algn="just"/>
            <a:r>
              <a:rPr lang="en-US" sz="2400" dirty="0" smtClean="0">
                <a:latin typeface="Times New Roman" pitchFamily="18" charset="0"/>
                <a:cs typeface="Times New Roman" pitchFamily="18" charset="0"/>
              </a:rPr>
              <a:t>When the transmitting fiber has a higher numerical aperture than the receiving fiber, then some of the emitted light rays will fall outside the acceptance angle of the receiving fiber and they will therefore not be coupled through the joint. </a:t>
            </a: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381000" y="0"/>
            <a:ext cx="8305800" cy="3276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192</a:t>
            </a:fld>
            <a:endParaRPr 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304800" y="762000"/>
            <a:ext cx="8610600" cy="5867400"/>
          </a:xfrm>
        </p:spPr>
        <p:txBody>
          <a:bodyPr>
            <a:normAutofit/>
          </a:bodyPr>
          <a:lstStyle/>
          <a:p>
            <a:pPr algn="just"/>
            <a:r>
              <a:rPr lang="en-US" sz="2400" dirty="0" smtClean="0">
                <a:latin typeface="Times New Roman" pitchFamily="18" charset="0"/>
                <a:cs typeface="Times New Roman" pitchFamily="18" charset="0"/>
              </a:rPr>
              <a:t>Again assuming a uniform modal power distribution, and fibers with equivalent refractive index profiles and core diameters, then the loss caused by a mismatch of numerical apertures (see Figure 5.3(b)) can be obtained from:</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where </a:t>
            </a:r>
            <a:r>
              <a:rPr lang="en-US" sz="2400" i="1" dirty="0" smtClean="0">
                <a:latin typeface="Times New Roman" pitchFamily="18" charset="0"/>
                <a:cs typeface="Times New Roman" pitchFamily="18" charset="0"/>
              </a:rPr>
              <a:t>NA1 and NA2 are the numerical apertures for the transmitting and receiving fibers </a:t>
            </a:r>
            <a:r>
              <a:rPr lang="en-US" sz="2400" dirty="0" smtClean="0">
                <a:latin typeface="Times New Roman" pitchFamily="18" charset="0"/>
                <a:cs typeface="Times New Roman" pitchFamily="18" charset="0"/>
              </a:rPr>
              <a:t>respectively. </a:t>
            </a:r>
          </a:p>
          <a:p>
            <a:pPr algn="just"/>
            <a:r>
              <a:rPr lang="en-US" sz="2400" dirty="0" smtClean="0">
                <a:latin typeface="Times New Roman" pitchFamily="18" charset="0"/>
                <a:cs typeface="Times New Roman" pitchFamily="18" charset="0"/>
              </a:rPr>
              <a:t>Equation (5.11) is valid for both step and graded index* fibers and in common with Eq. (5.10) it demonstrates that no losses occur when the receiving parameter (i.e. numerical aperture) is larger than the transmitting one.</a:t>
            </a:r>
          </a:p>
          <a:p>
            <a:pPr algn="just"/>
            <a:endParaRPr lang="en-US" sz="24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838200" y="2362200"/>
            <a:ext cx="7848600" cy="990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193</a:t>
            </a:fld>
            <a:endParaRPr 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228600" y="762000"/>
            <a:ext cx="8686800" cy="5791200"/>
          </a:xfrm>
        </p:spPr>
        <p:txBody>
          <a:bodyPr>
            <a:normAutofit/>
          </a:bodyPr>
          <a:lstStyle/>
          <a:p>
            <a:pPr algn="just"/>
            <a:r>
              <a:rPr lang="en-US" sz="2400" dirty="0" smtClean="0">
                <a:latin typeface="Times New Roman" pitchFamily="18" charset="0"/>
                <a:cs typeface="Times New Roman" pitchFamily="18" charset="0"/>
              </a:rPr>
              <a:t>Finally, a mismatch in refractive index profiles (see Figure 5.3(a)) results in a loss which can be shown to be:</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where α</a:t>
            </a:r>
            <a:r>
              <a:rPr lang="en-US" sz="16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and α</a:t>
            </a:r>
            <a:r>
              <a:rPr lang="en-US" sz="1600" dirty="0" smtClean="0">
                <a:latin typeface="Times New Roman" pitchFamily="18" charset="0"/>
                <a:cs typeface="Times New Roman" pitchFamily="18" charset="0"/>
              </a:rPr>
              <a:t>2 </a:t>
            </a:r>
            <a:r>
              <a:rPr lang="en-US" sz="2400" dirty="0" smtClean="0">
                <a:latin typeface="Times New Roman" pitchFamily="18" charset="0"/>
                <a:cs typeface="Times New Roman" pitchFamily="18" charset="0"/>
              </a:rPr>
              <a:t>are the profile parameters for the transmitting and receiving fibers respectively.</a:t>
            </a:r>
          </a:p>
          <a:p>
            <a:pPr algn="just"/>
            <a:r>
              <a:rPr lang="en-US" sz="2400" dirty="0" smtClean="0">
                <a:latin typeface="Times New Roman" pitchFamily="18" charset="0"/>
                <a:cs typeface="Times New Roman" pitchFamily="18" charset="0"/>
              </a:rPr>
              <a:t>When connecting from a step index fiber with α</a:t>
            </a:r>
            <a:r>
              <a:rPr lang="en-US" sz="12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 ∞ to a parabolic profile graded index fiber with α</a:t>
            </a:r>
            <a:r>
              <a:rPr lang="en-US" sz="12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 = 2, both having the same core diameter and axial numerical aperture, then a loss of 3 dB is produced. </a:t>
            </a:r>
          </a:p>
          <a:p>
            <a:pPr algn="just"/>
            <a:r>
              <a:rPr lang="en-US" sz="2400" dirty="0" smtClean="0">
                <a:latin typeface="Times New Roman" pitchFamily="18" charset="0"/>
                <a:cs typeface="Times New Roman" pitchFamily="18" charset="0"/>
              </a:rPr>
              <a:t>The reverse connection, however, does not incur a loss due to refractive index profile mismatch.</a:t>
            </a:r>
          </a:p>
          <a:p>
            <a:pPr algn="just"/>
            <a:endParaRPr lang="en-US" sz="24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685800" y="1600200"/>
            <a:ext cx="8077200" cy="115252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194</a:t>
            </a:fld>
            <a:endParaRPr lang="en-US"/>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685800"/>
            <a:ext cx="8229600" cy="5440363"/>
          </a:xfrm>
        </p:spPr>
        <p:txBody>
          <a:bodyPr>
            <a:normAutofit/>
          </a:bodyPr>
          <a:lstStyle/>
          <a:p>
            <a:pPr algn="just"/>
            <a:r>
              <a:rPr lang="en-US" sz="2400" dirty="0" smtClean="0">
                <a:latin typeface="Times New Roman" pitchFamily="18" charset="0"/>
                <a:cs typeface="Times New Roman" pitchFamily="18" charset="0"/>
              </a:rPr>
              <a:t>The intrinsic losses obtained at multimode fiber–fiber joints provided by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(5.10) to (5.12) can be combined into a single expression as follows:</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It should be noted that Eq. (5.13) assumes that the three mismatches occur together. </a:t>
            </a:r>
          </a:p>
          <a:p>
            <a:pPr algn="just"/>
            <a:r>
              <a:rPr lang="en-US" sz="2400" dirty="0" smtClean="0">
                <a:latin typeface="Times New Roman" pitchFamily="18" charset="0"/>
                <a:cs typeface="Times New Roman" pitchFamily="18" charset="0"/>
              </a:rPr>
              <a:t>Distributions of losses which are obtained when, with particular distributions of parameters, various random combinations of mismatches occur in a long series of connections are provided in Ref. 11.5.</a:t>
            </a:r>
          </a:p>
          <a:p>
            <a:pPr algn="just"/>
            <a:endParaRPr lang="en-US" sz="24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srcRect/>
          <a:stretch>
            <a:fillRect/>
          </a:stretch>
        </p:blipFill>
        <p:spPr bwMode="auto">
          <a:xfrm>
            <a:off x="990600" y="1905000"/>
            <a:ext cx="7543800" cy="1219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195</a:t>
            </a:fld>
            <a:endParaRPr 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2400" b="1" u="sng" dirty="0" smtClean="0">
                <a:solidFill>
                  <a:srgbClr val="FF0000"/>
                </a:solidFill>
                <a:latin typeface="Times New Roman" pitchFamily="18" charset="0"/>
                <a:cs typeface="Times New Roman" pitchFamily="18" charset="0"/>
              </a:rPr>
              <a:t>Single-mode fiber joints</a:t>
            </a:r>
            <a:endParaRPr lang="en-US" sz="2400" b="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533400"/>
            <a:ext cx="8686800" cy="6096000"/>
          </a:xfrm>
        </p:spPr>
        <p:txBody>
          <a:bodyPr>
            <a:normAutofit/>
          </a:bodyPr>
          <a:lstStyle/>
          <a:p>
            <a:pPr algn="just"/>
            <a:r>
              <a:rPr lang="en-US" sz="2400" dirty="0" smtClean="0">
                <a:latin typeface="Times New Roman" pitchFamily="18" charset="0"/>
                <a:cs typeface="Times New Roman" pitchFamily="18" charset="0"/>
              </a:rPr>
              <a:t>Misalignment losses at connections in single-mode fibers have been theoretically considered by Marcuse [Ref. 23] and Gambling </a:t>
            </a:r>
            <a:r>
              <a:rPr lang="en-US" sz="2400" i="1" dirty="0" smtClean="0">
                <a:latin typeface="Times New Roman" pitchFamily="18" charset="0"/>
                <a:cs typeface="Times New Roman" pitchFamily="18" charset="0"/>
              </a:rPr>
              <a:t>et al. </a:t>
            </a:r>
          </a:p>
          <a:p>
            <a:pPr algn="just"/>
            <a:r>
              <a:rPr lang="en-US" sz="2400" i="1" dirty="0" smtClean="0">
                <a:latin typeface="Times New Roman" pitchFamily="18" charset="0"/>
                <a:cs typeface="Times New Roman" pitchFamily="18" charset="0"/>
              </a:rPr>
              <a:t>The theoretical analysis </a:t>
            </a:r>
            <a:r>
              <a:rPr lang="en-US" sz="2400" dirty="0" smtClean="0">
                <a:latin typeface="Times New Roman" pitchFamily="18" charset="0"/>
                <a:cs typeface="Times New Roman" pitchFamily="18" charset="0"/>
              </a:rPr>
              <a:t>which was instigated by Marcuse is based upon the Gaussian or near-Gaussian shape of the modes propagating in single-mode fibers regardless of the fiber type (i.e. step index or graded index). </a:t>
            </a:r>
          </a:p>
          <a:p>
            <a:pPr algn="just"/>
            <a:r>
              <a:rPr lang="en-US" sz="2400" dirty="0" smtClean="0">
                <a:latin typeface="Times New Roman" pitchFamily="18" charset="0"/>
                <a:cs typeface="Times New Roman" pitchFamily="18" charset="0"/>
              </a:rPr>
              <a:t>Further development of this theory by Gambling </a:t>
            </a:r>
            <a:r>
              <a:rPr lang="en-US" sz="2400" i="1" dirty="0" smtClean="0">
                <a:latin typeface="Times New Roman" pitchFamily="18" charset="0"/>
                <a:cs typeface="Times New Roman" pitchFamily="18" charset="0"/>
              </a:rPr>
              <a:t>et al. [Ref. 25] gave </a:t>
            </a:r>
            <a:r>
              <a:rPr lang="en-US" sz="2400" dirty="0" smtClean="0">
                <a:latin typeface="Times New Roman" pitchFamily="18" charset="0"/>
                <a:cs typeface="Times New Roman" pitchFamily="18" charset="0"/>
              </a:rPr>
              <a:t>simplified formulas for both the lateral and angular misalignment losses at joints in single mode fibers. </a:t>
            </a:r>
          </a:p>
          <a:p>
            <a:pPr algn="just"/>
            <a:r>
              <a:rPr lang="en-US" sz="2400" dirty="0" smtClean="0">
                <a:latin typeface="Times New Roman" pitchFamily="18" charset="0"/>
                <a:cs typeface="Times New Roman" pitchFamily="18" charset="0"/>
              </a:rPr>
              <a:t>In the absence of angular misalignment Gambling </a:t>
            </a:r>
            <a:r>
              <a:rPr lang="en-US" sz="2400" i="1" dirty="0" smtClean="0">
                <a:latin typeface="Times New Roman" pitchFamily="18" charset="0"/>
                <a:cs typeface="Times New Roman" pitchFamily="18" charset="0"/>
              </a:rPr>
              <a:t>et al. calculated that the </a:t>
            </a:r>
            <a:r>
              <a:rPr lang="en-US" sz="2400" dirty="0" smtClean="0">
                <a:latin typeface="Times New Roman" pitchFamily="18" charset="0"/>
                <a:cs typeface="Times New Roman" pitchFamily="18" charset="0"/>
              </a:rPr>
              <a:t>loss </a:t>
            </a:r>
            <a:r>
              <a:rPr lang="en-US" sz="2400" i="1" dirty="0" err="1" smtClean="0">
                <a:latin typeface="Times New Roman" pitchFamily="18" charset="0"/>
                <a:cs typeface="Times New Roman" pitchFamily="18" charset="0"/>
              </a:rPr>
              <a:t>Tl</a:t>
            </a:r>
            <a:r>
              <a:rPr lang="en-US" sz="2400" i="1" dirty="0" smtClean="0">
                <a:latin typeface="Times New Roman" pitchFamily="18" charset="0"/>
                <a:cs typeface="Times New Roman" pitchFamily="18" charset="0"/>
              </a:rPr>
              <a:t> due to lateral offset y was given by:</a:t>
            </a:r>
          </a:p>
          <a:p>
            <a:pPr algn="just"/>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t>where ω is the normalized spot size of the fundamental mode.</a:t>
            </a:r>
            <a:endParaRPr lang="en-US" sz="24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srcRect/>
          <a:stretch>
            <a:fillRect/>
          </a:stretch>
        </p:blipFill>
        <p:spPr bwMode="auto">
          <a:xfrm>
            <a:off x="838200" y="5334000"/>
            <a:ext cx="6981825" cy="6000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196</a:t>
            </a:fld>
            <a:endParaRPr 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2400"/>
          </a:xfrm>
        </p:spPr>
        <p:txBody>
          <a:bodyPr>
            <a:normAutofit fontScale="90000"/>
          </a:bodyPr>
          <a:lstStyle/>
          <a:p>
            <a:endParaRPr lang="en-US" dirty="0"/>
          </a:p>
        </p:txBody>
      </p:sp>
      <p:sp>
        <p:nvSpPr>
          <p:cNvPr id="3" name="Content Placeholder 2"/>
          <p:cNvSpPr>
            <a:spLocks noGrp="1"/>
          </p:cNvSpPr>
          <p:nvPr>
            <p:ph idx="1"/>
          </p:nvPr>
        </p:nvSpPr>
        <p:spPr>
          <a:xfrm>
            <a:off x="228600" y="381000"/>
            <a:ext cx="8686800" cy="6248400"/>
          </a:xfrm>
        </p:spPr>
        <p:txBody>
          <a:bodyPr>
            <a:normAutofit fontScale="92500"/>
          </a:bodyPr>
          <a:lstStyle/>
          <a:p>
            <a:pPr algn="just"/>
            <a:r>
              <a:rPr lang="en-US" sz="2400" dirty="0" smtClean="0">
                <a:latin typeface="Times New Roman" pitchFamily="18" charset="0"/>
                <a:cs typeface="Times New Roman" pitchFamily="18" charset="0"/>
              </a:rPr>
              <a:t>However, the normalized spot size for the LP</a:t>
            </a:r>
            <a:r>
              <a:rPr lang="en-US" sz="1400" dirty="0" smtClean="0">
                <a:latin typeface="Times New Roman" pitchFamily="18" charset="0"/>
                <a:cs typeface="Times New Roman" pitchFamily="18" charset="0"/>
              </a:rPr>
              <a:t>01</a:t>
            </a:r>
            <a:r>
              <a:rPr lang="en-US" sz="2400" dirty="0" smtClean="0">
                <a:latin typeface="Times New Roman" pitchFamily="18" charset="0"/>
                <a:cs typeface="Times New Roman" pitchFamily="18" charset="0"/>
              </a:rPr>
              <a:t> mode (which corresponds to the HE mode) may be obtained from the empirical formula:</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where ω is the spot size in </a:t>
            </a:r>
            <a:r>
              <a:rPr lang="en-US" sz="2400" dirty="0" err="1" smtClean="0">
                <a:latin typeface="Times New Roman" pitchFamily="18" charset="0"/>
                <a:cs typeface="Times New Roman" pitchFamily="18" charset="0"/>
              </a:rPr>
              <a:t>μm</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a is the fiber core radius and V is the normalized frequency </a:t>
            </a:r>
            <a:r>
              <a:rPr lang="en-US" sz="2400" dirty="0" smtClean="0">
                <a:latin typeface="Times New Roman" pitchFamily="18" charset="0"/>
                <a:cs typeface="Times New Roman" pitchFamily="18" charset="0"/>
              </a:rPr>
              <a:t>for the fiber.</a:t>
            </a:r>
          </a:p>
          <a:p>
            <a:pPr algn="just"/>
            <a:r>
              <a:rPr lang="en-US" sz="2400" dirty="0" smtClean="0">
                <a:latin typeface="Times New Roman" pitchFamily="18" charset="0"/>
                <a:cs typeface="Times New Roman" pitchFamily="18" charset="0"/>
              </a:rPr>
              <a:t> Alternatively, the insertion loss </a:t>
            </a:r>
            <a:r>
              <a:rPr lang="en-US" sz="2400" i="1" dirty="0" smtClean="0">
                <a:latin typeface="Times New Roman" pitchFamily="18" charset="0"/>
                <a:cs typeface="Times New Roman" pitchFamily="18" charset="0"/>
              </a:rPr>
              <a:t>Ta caused by an angular misalignment θ (in </a:t>
            </a:r>
            <a:r>
              <a:rPr lang="en-US" sz="2400" dirty="0" smtClean="0">
                <a:latin typeface="Times New Roman" pitchFamily="18" charset="0"/>
                <a:cs typeface="Times New Roman" pitchFamily="18" charset="0"/>
              </a:rPr>
              <a:t>radians) at a joint in a single-mode fiber may be given by:</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where </a:t>
            </a:r>
            <a:r>
              <a:rPr lang="en-US" sz="2400" i="1" dirty="0" smtClean="0">
                <a:latin typeface="Times New Roman" pitchFamily="18" charset="0"/>
                <a:cs typeface="Times New Roman" pitchFamily="18" charset="0"/>
              </a:rPr>
              <a:t>n1 is the fiber core refractive index and NA is the numerical aperture of the fiber.</a:t>
            </a:r>
          </a:p>
          <a:p>
            <a:pPr algn="just"/>
            <a:r>
              <a:rPr lang="en-US" sz="2400" i="1" dirty="0" smtClean="0">
                <a:latin typeface="Times New Roman" pitchFamily="18" charset="0"/>
                <a:cs typeface="Times New Roman" pitchFamily="18" charset="0"/>
              </a:rPr>
              <a:t> It </a:t>
            </a:r>
            <a:r>
              <a:rPr lang="en-US" sz="2400" dirty="0" smtClean="0">
                <a:latin typeface="Times New Roman" pitchFamily="18" charset="0"/>
                <a:cs typeface="Times New Roman" pitchFamily="18" charset="0"/>
              </a:rPr>
              <a:t>must be noted that the formulas given in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(5.15) and (5.16) assume that the spot sizes of the modes in the two coupled fibers are the same.</a:t>
            </a:r>
            <a:endParaRPr lang="en-US" sz="2400"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srcRect/>
          <a:stretch>
            <a:fillRect/>
          </a:stretch>
        </p:blipFill>
        <p:spPr bwMode="auto">
          <a:xfrm>
            <a:off x="1371600" y="1524000"/>
            <a:ext cx="7191375" cy="7620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1143000" y="3886200"/>
            <a:ext cx="7467600" cy="7620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197</a:t>
            </a:fld>
            <a:endParaRPr 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228600" y="762000"/>
            <a:ext cx="8686800" cy="5867400"/>
          </a:xfrm>
        </p:spPr>
        <p:txBody>
          <a:bodyPr>
            <a:normAutofit/>
          </a:bodyPr>
          <a:lstStyle/>
          <a:p>
            <a:r>
              <a:rPr lang="en-US" sz="2400" dirty="0" smtClean="0">
                <a:latin typeface="Times New Roman" pitchFamily="18" charset="0"/>
                <a:cs typeface="Times New Roman" pitchFamily="18" charset="0"/>
              </a:rPr>
              <a:t>The intrinsic coupling loss is given by</a:t>
            </a: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where ω</a:t>
            </a:r>
            <a:r>
              <a:rPr lang="en-US" sz="1200" dirty="0" smtClean="0">
                <a:latin typeface="Times New Roman" pitchFamily="18" charset="0"/>
                <a:cs typeface="Times New Roman" pitchFamily="18" charset="0"/>
              </a:rPr>
              <a:t>01</a:t>
            </a:r>
            <a:r>
              <a:rPr lang="en-US" sz="2400" dirty="0" smtClean="0">
                <a:latin typeface="Times New Roman" pitchFamily="18" charset="0"/>
                <a:cs typeface="Times New Roman" pitchFamily="18" charset="0"/>
              </a:rPr>
              <a:t> and ω</a:t>
            </a:r>
            <a:r>
              <a:rPr lang="en-US" sz="1400" dirty="0" smtClean="0">
                <a:latin typeface="Times New Roman" pitchFamily="18" charset="0"/>
                <a:cs typeface="Times New Roman" pitchFamily="18" charset="0"/>
              </a:rPr>
              <a:t>02</a:t>
            </a:r>
            <a:r>
              <a:rPr lang="en-US" sz="2400" dirty="0" smtClean="0">
                <a:latin typeface="Times New Roman" pitchFamily="18" charset="0"/>
                <a:cs typeface="Times New Roman" pitchFamily="18" charset="0"/>
              </a:rPr>
              <a:t> are the spot sizes of the transmitting and receiving fibers respectively.</a:t>
            </a:r>
          </a:p>
          <a:p>
            <a:pPr algn="just"/>
            <a:r>
              <a:rPr lang="en-US" sz="2400" dirty="0" smtClean="0">
                <a:latin typeface="Times New Roman" pitchFamily="18" charset="0"/>
                <a:cs typeface="Times New Roman" pitchFamily="18" charset="0"/>
              </a:rPr>
              <a:t>Equation (5.17) therefore enables the additional coupling loss resulting from mode-field diameter mismatch between two single-mode fibers to be calculated.</a:t>
            </a:r>
            <a:endParaRPr lang="en-US" sz="24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srcRect/>
          <a:stretch>
            <a:fillRect/>
          </a:stretch>
        </p:blipFill>
        <p:spPr bwMode="auto">
          <a:xfrm>
            <a:off x="762000" y="1295400"/>
            <a:ext cx="7038975" cy="66675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198</a:t>
            </a:fld>
            <a:endParaRPr 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F3570C3-31F5-4616-957C-FC7905A0FD17}" type="slidenum">
              <a:rPr lang="en-US" smtClean="0"/>
              <a:pPr/>
              <a:t>199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20</a:t>
            </a:fld>
            <a:endParaRPr 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2400" b="1" u="sng" dirty="0" smtClean="0">
                <a:solidFill>
                  <a:srgbClr val="FF0000"/>
                </a:solidFill>
                <a:latin typeface="Times New Roman" pitchFamily="18" charset="0"/>
                <a:cs typeface="Times New Roman" pitchFamily="18" charset="0"/>
              </a:rPr>
              <a:t>Fiber alignment and joint loss-</a:t>
            </a:r>
            <a:r>
              <a:rPr lang="en-US" sz="1050" b="1" u="sng" dirty="0" smtClean="0">
                <a:solidFill>
                  <a:srgbClr val="FF0000"/>
                </a:solidFill>
                <a:latin typeface="Times New Roman" pitchFamily="18" charset="0"/>
                <a:cs typeface="Times New Roman" pitchFamily="18" charset="0"/>
              </a:rPr>
              <a:t>l</a:t>
            </a:r>
            <a:endParaRPr lang="en-US" sz="2400" dirty="0"/>
          </a:p>
        </p:txBody>
      </p:sp>
      <p:sp>
        <p:nvSpPr>
          <p:cNvPr id="3" name="Content Placeholder 2"/>
          <p:cNvSpPr>
            <a:spLocks noGrp="1"/>
          </p:cNvSpPr>
          <p:nvPr>
            <p:ph idx="1"/>
          </p:nvPr>
        </p:nvSpPr>
        <p:spPr>
          <a:xfrm>
            <a:off x="152400" y="533400"/>
            <a:ext cx="8763000" cy="6172200"/>
          </a:xfrm>
        </p:spPr>
        <p:txBody>
          <a:bodyPr>
            <a:normAutofit fontScale="92500"/>
          </a:bodyPr>
          <a:lstStyle/>
          <a:p>
            <a:pPr algn="just"/>
            <a:r>
              <a:rPr lang="en-US" sz="2200" b="1" dirty="0" smtClean="0">
                <a:solidFill>
                  <a:srgbClr val="002060"/>
                </a:solidFill>
                <a:latin typeface="Times New Roman" pitchFamily="18" charset="0"/>
                <a:cs typeface="Times New Roman" pitchFamily="18" charset="0"/>
              </a:rPr>
              <a:t>The design of fiber optic systems depends on </a:t>
            </a:r>
            <a:r>
              <a:rPr lang="en-US" sz="2200" b="1" dirty="0" err="1" smtClean="0">
                <a:solidFill>
                  <a:srgbClr val="002060"/>
                </a:solidFill>
                <a:latin typeface="Times New Roman" pitchFamily="18" charset="0"/>
                <a:cs typeface="Times New Roman" pitchFamily="18" charset="0"/>
              </a:rPr>
              <a:t>howmuch</a:t>
            </a:r>
            <a:r>
              <a:rPr lang="en-US" sz="2200" b="1" dirty="0" smtClean="0">
                <a:solidFill>
                  <a:srgbClr val="002060"/>
                </a:solidFill>
                <a:latin typeface="Times New Roman" pitchFamily="18" charset="0"/>
                <a:cs typeface="Times New Roman" pitchFamily="18" charset="0"/>
              </a:rPr>
              <a:t> light is launched into an optical fiber from an optical source and </a:t>
            </a:r>
            <a:r>
              <a:rPr lang="en-US" sz="2200" b="1" dirty="0" err="1" smtClean="0">
                <a:solidFill>
                  <a:srgbClr val="002060"/>
                </a:solidFill>
                <a:latin typeface="Times New Roman" pitchFamily="18" charset="0"/>
                <a:cs typeface="Times New Roman" pitchFamily="18" charset="0"/>
              </a:rPr>
              <a:t>howmuch</a:t>
            </a:r>
            <a:r>
              <a:rPr lang="en-US" sz="2200" b="1" dirty="0" smtClean="0">
                <a:solidFill>
                  <a:srgbClr val="002060"/>
                </a:solidFill>
                <a:latin typeface="Times New Roman" pitchFamily="18" charset="0"/>
                <a:cs typeface="Times New Roman" pitchFamily="18" charset="0"/>
              </a:rPr>
              <a:t> light is coupled between fiber optic components, such as from one fiber to another.</a:t>
            </a:r>
          </a:p>
          <a:p>
            <a:pPr algn="just"/>
            <a:endParaRPr lang="en-US" sz="1500" b="1" dirty="0" smtClean="0">
              <a:solidFill>
                <a:srgbClr val="00206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Even with the utmost care there will be always some type of imperfections present at the fiber optic connections that causes some loss of light.</a:t>
            </a:r>
          </a:p>
          <a:p>
            <a:pPr algn="just"/>
            <a:endParaRPr lang="en-US" sz="1600" b="1" dirty="0" smtClean="0">
              <a:solidFill>
                <a:srgbClr val="002060"/>
              </a:solidFill>
              <a:latin typeface="Times New Roman" pitchFamily="18" charset="0"/>
              <a:cs typeface="Times New Roman" pitchFamily="18" charset="0"/>
            </a:endParaRPr>
          </a:p>
          <a:p>
            <a:pPr algn="just"/>
            <a:r>
              <a:rPr lang="en-US" sz="2200" b="1" dirty="0" smtClean="0">
                <a:solidFill>
                  <a:srgbClr val="002060"/>
                </a:solidFill>
                <a:latin typeface="Times New Roman" pitchFamily="18" charset="0"/>
                <a:cs typeface="Times New Roman" pitchFamily="18" charset="0"/>
              </a:rPr>
              <a:t>Fiber-to –fiber connection loss is effected by intrinsic and extrinsic losses.</a:t>
            </a:r>
          </a:p>
          <a:p>
            <a:pPr algn="just"/>
            <a:endParaRPr lang="en-US" sz="1200" b="1" dirty="0" smtClean="0">
              <a:solidFill>
                <a:srgbClr val="00206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Intrinsic coupling losses are caused by inherent fiber characteristics,  where as, extrinsic coupling losses are caused by jointing techniques.</a:t>
            </a:r>
          </a:p>
          <a:p>
            <a:pPr algn="just"/>
            <a:endParaRPr lang="en-US" sz="1100" b="1" dirty="0" smtClean="0">
              <a:solidFill>
                <a:srgbClr val="002060"/>
              </a:solidFill>
              <a:latin typeface="Times New Roman" pitchFamily="18" charset="0"/>
              <a:cs typeface="Times New Roman" pitchFamily="18" charset="0"/>
            </a:endParaRPr>
          </a:p>
          <a:p>
            <a:pPr algn="just"/>
            <a:r>
              <a:rPr lang="en-US" sz="2200" b="1" dirty="0" smtClean="0">
                <a:solidFill>
                  <a:srgbClr val="002060"/>
                </a:solidFill>
                <a:latin typeface="Times New Roman" pitchFamily="18" charset="0"/>
                <a:cs typeface="Times New Roman" pitchFamily="18" charset="0"/>
              </a:rPr>
              <a:t>Fiber-to-fiber connection loss is increased by the following sources of intrinsic and extrinsic coupling loss. They are</a:t>
            </a:r>
          </a:p>
          <a:p>
            <a:pPr algn="just"/>
            <a:r>
              <a:rPr lang="en-US" sz="2200" b="1" dirty="0" smtClean="0">
                <a:solidFill>
                  <a:srgbClr val="00B050"/>
                </a:solidFill>
                <a:latin typeface="Times New Roman" pitchFamily="18" charset="0"/>
                <a:cs typeface="Times New Roman" pitchFamily="18" charset="0"/>
              </a:rPr>
              <a:t>1. Reflection Losses   </a:t>
            </a:r>
          </a:p>
          <a:p>
            <a:pPr algn="just"/>
            <a:r>
              <a:rPr lang="en-US" sz="2200" b="1" dirty="0" smtClean="0">
                <a:solidFill>
                  <a:srgbClr val="00B050"/>
                </a:solidFill>
                <a:latin typeface="Times New Roman" pitchFamily="18" charset="0"/>
                <a:cs typeface="Times New Roman" pitchFamily="18" charset="0"/>
              </a:rPr>
              <a:t>2. Longitudinal Misalignment (Fiber separation)</a:t>
            </a:r>
          </a:p>
          <a:p>
            <a:pPr algn="just"/>
            <a:r>
              <a:rPr lang="en-US" sz="2200" b="1" dirty="0" smtClean="0">
                <a:solidFill>
                  <a:srgbClr val="00B050"/>
                </a:solidFill>
                <a:latin typeface="Times New Roman" pitchFamily="18" charset="0"/>
                <a:cs typeface="Times New Roman" pitchFamily="18" charset="0"/>
              </a:rPr>
              <a:t>3. Lateral Misalignment</a:t>
            </a:r>
          </a:p>
          <a:p>
            <a:pPr algn="just"/>
            <a:r>
              <a:rPr lang="en-US" sz="2200" b="1" dirty="0" smtClean="0">
                <a:solidFill>
                  <a:srgbClr val="00B050"/>
                </a:solidFill>
                <a:latin typeface="Times New Roman" pitchFamily="18" charset="0"/>
                <a:cs typeface="Times New Roman" pitchFamily="18" charset="0"/>
              </a:rPr>
              <a:t>4. Angular Misalignment.</a:t>
            </a:r>
            <a:endParaRPr lang="en-US" sz="2200" b="1"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200</a:t>
            </a:fld>
            <a:endParaRPr lang="en-US"/>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534400" cy="381000"/>
          </a:xfrm>
        </p:spPr>
        <p:txBody>
          <a:bodyPr>
            <a:noAutofit/>
          </a:bodyPr>
          <a:lstStyle/>
          <a:p>
            <a:r>
              <a:rPr lang="en-US" sz="2800" b="1" dirty="0" smtClean="0">
                <a:solidFill>
                  <a:srgbClr val="0070C0"/>
                </a:solidFill>
                <a:latin typeface="Times New Roman" pitchFamily="18" charset="0"/>
                <a:cs typeface="Times New Roman" pitchFamily="18" charset="0"/>
              </a:rPr>
              <a:t> </a:t>
            </a:r>
            <a:r>
              <a:rPr lang="en-US" sz="2400" b="1" u="sng" dirty="0" smtClean="0">
                <a:solidFill>
                  <a:srgbClr val="FF0000"/>
                </a:solidFill>
                <a:latin typeface="Times New Roman" pitchFamily="18" charset="0"/>
                <a:cs typeface="Times New Roman" pitchFamily="18" charset="0"/>
              </a:rPr>
              <a:t>Fresnel reflection</a:t>
            </a:r>
            <a:endParaRPr lang="en-US" sz="2800"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533400"/>
            <a:ext cx="8991600" cy="6324600"/>
          </a:xfrm>
        </p:spPr>
        <p:txBody>
          <a:bodyPr>
            <a:normAutofit fontScale="85000" lnSpcReduction="20000"/>
          </a:bodyPr>
          <a:lstStyle/>
          <a:p>
            <a:pPr algn="just"/>
            <a:endParaRPr lang="en-US" sz="2400"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When optical fibers are connected, some optical power may be reflected back into the source fiber.</a:t>
            </a:r>
          </a:p>
          <a:p>
            <a:pPr algn="just"/>
            <a:endParaRPr lang="en-US" sz="2400"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Even when the two jointed fiber ends are smooth and perpendicular to the fiber axes, and the two fiber axes are perfectly aligned, a small proportion of the light may be reflected back into the transmitting fiber causing attenuation at the joint. </a:t>
            </a:r>
          </a:p>
          <a:p>
            <a:pPr algn="just"/>
            <a:endParaRPr lang="en-US" sz="2400"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This phenomenon, known as Fresnel reflection, is associated with the step changes in refractive index at the jointed interface (i.e. glass–air–glass). </a:t>
            </a:r>
          </a:p>
          <a:p>
            <a:pPr algn="just"/>
            <a:endParaRPr lang="en-US" sz="2400"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The magnitude of this partial reflection of the light transmitted through the interface may be estimated using the classical Fresnel formula for light of normal incidence and is given by</a:t>
            </a:r>
          </a:p>
          <a:p>
            <a:pPr algn="just"/>
            <a:r>
              <a:rPr lang="en-US" sz="2200" dirty="0" smtClean="0">
                <a:solidFill>
                  <a:srgbClr val="00B050"/>
                </a:solidFill>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 (1)</a:t>
            </a:r>
          </a:p>
          <a:p>
            <a:pPr algn="just"/>
            <a:endParaRPr lang="en-US" sz="2200" dirty="0" smtClean="0">
              <a:solidFill>
                <a:srgbClr val="0070C0"/>
              </a:solidFill>
              <a:latin typeface="Times New Roman" pitchFamily="18" charset="0"/>
              <a:cs typeface="Times New Roman" pitchFamily="18" charset="0"/>
            </a:endParaRPr>
          </a:p>
          <a:p>
            <a:pPr algn="just"/>
            <a:r>
              <a:rPr lang="en-US" sz="2300" b="1" dirty="0" smtClean="0">
                <a:solidFill>
                  <a:srgbClr val="0070C0"/>
                </a:solidFill>
                <a:latin typeface="Times New Roman" pitchFamily="18" charset="0"/>
                <a:cs typeface="Times New Roman" pitchFamily="18" charset="0"/>
              </a:rPr>
              <a:t>where </a:t>
            </a:r>
            <a:r>
              <a:rPr lang="en-US" sz="2300" b="1" i="1" dirty="0" smtClean="0">
                <a:solidFill>
                  <a:srgbClr val="0070C0"/>
                </a:solidFill>
                <a:latin typeface="Times New Roman" pitchFamily="18" charset="0"/>
                <a:cs typeface="Times New Roman" pitchFamily="18" charset="0"/>
              </a:rPr>
              <a:t>r is the fraction of the light reflected at a single interface,</a:t>
            </a:r>
          </a:p>
          <a:p>
            <a:pPr algn="just"/>
            <a:r>
              <a:rPr lang="en-US" sz="2300" b="1" i="1" dirty="0" smtClean="0">
                <a:solidFill>
                  <a:srgbClr val="0070C0"/>
                </a:solidFill>
                <a:latin typeface="Times New Roman" pitchFamily="18" charset="0"/>
                <a:cs typeface="Times New Roman" pitchFamily="18" charset="0"/>
              </a:rPr>
              <a:t>n</a:t>
            </a:r>
            <a:r>
              <a:rPr lang="en-US" sz="1200" b="1" i="1" dirty="0" smtClean="0">
                <a:solidFill>
                  <a:srgbClr val="0070C0"/>
                </a:solidFill>
                <a:latin typeface="Times New Roman" pitchFamily="18" charset="0"/>
                <a:cs typeface="Times New Roman" pitchFamily="18" charset="0"/>
              </a:rPr>
              <a:t>1</a:t>
            </a:r>
            <a:r>
              <a:rPr lang="en-US" sz="2300" b="1" i="1" dirty="0" smtClean="0">
                <a:solidFill>
                  <a:srgbClr val="0070C0"/>
                </a:solidFill>
                <a:latin typeface="Times New Roman" pitchFamily="18" charset="0"/>
                <a:cs typeface="Times New Roman" pitchFamily="18" charset="0"/>
              </a:rPr>
              <a:t> is the refractive index </a:t>
            </a:r>
            <a:r>
              <a:rPr lang="en-US" sz="2300" b="1" dirty="0" smtClean="0">
                <a:solidFill>
                  <a:srgbClr val="0070C0"/>
                </a:solidFill>
                <a:latin typeface="Times New Roman" pitchFamily="18" charset="0"/>
                <a:cs typeface="Times New Roman" pitchFamily="18" charset="0"/>
              </a:rPr>
              <a:t>of the fiber core and </a:t>
            </a:r>
          </a:p>
          <a:p>
            <a:pPr algn="just"/>
            <a:r>
              <a:rPr lang="en-US" sz="2200" b="1" i="1" dirty="0" smtClean="0">
                <a:solidFill>
                  <a:srgbClr val="0070C0"/>
                </a:solidFill>
                <a:latin typeface="Times New Roman" pitchFamily="18" charset="0"/>
                <a:cs typeface="Times New Roman" pitchFamily="18" charset="0"/>
              </a:rPr>
              <a:t>n is the refractive index of the medium between the two jointed fibers  </a:t>
            </a:r>
            <a:r>
              <a:rPr lang="en-US" sz="1500" b="1" dirty="0" smtClean="0">
                <a:solidFill>
                  <a:srgbClr val="0070C0"/>
                </a:solidFill>
                <a:latin typeface="Times New Roman" pitchFamily="18" charset="0"/>
                <a:cs typeface="Times New Roman" pitchFamily="18" charset="0"/>
              </a:rPr>
              <a:t>(</a:t>
            </a:r>
            <a:r>
              <a:rPr lang="en-US" sz="1500" b="1" dirty="0" err="1" smtClean="0">
                <a:solidFill>
                  <a:srgbClr val="0070C0"/>
                </a:solidFill>
                <a:latin typeface="Times New Roman" pitchFamily="18" charset="0"/>
                <a:cs typeface="Times New Roman" pitchFamily="18" charset="0"/>
              </a:rPr>
              <a:t>i.e</a:t>
            </a:r>
            <a:r>
              <a:rPr lang="en-US" sz="1500" b="1" dirty="0" smtClean="0">
                <a:solidFill>
                  <a:srgbClr val="0070C0"/>
                </a:solidFill>
                <a:latin typeface="Times New Roman" pitchFamily="18" charset="0"/>
                <a:cs typeface="Times New Roman" pitchFamily="18" charset="0"/>
              </a:rPr>
              <a:t>  for air </a:t>
            </a:r>
            <a:r>
              <a:rPr lang="en-US" sz="1500" b="1" i="1" dirty="0" smtClean="0">
                <a:solidFill>
                  <a:srgbClr val="0070C0"/>
                </a:solidFill>
                <a:latin typeface="Times New Roman" pitchFamily="18" charset="0"/>
                <a:cs typeface="Times New Roman" pitchFamily="18" charset="0"/>
              </a:rPr>
              <a:t>n = 1).</a:t>
            </a:r>
            <a:r>
              <a:rPr lang="en-US" sz="1500" b="1" dirty="0" smtClean="0">
                <a:solidFill>
                  <a:srgbClr val="0070C0"/>
                </a:solidFill>
                <a:latin typeface="Times New Roman" pitchFamily="18" charset="0"/>
                <a:cs typeface="Times New Roman" pitchFamily="18" charset="0"/>
              </a:rPr>
              <a:t>  </a:t>
            </a:r>
            <a:endParaRPr lang="en-US" sz="2200" b="1" dirty="0" smtClean="0">
              <a:solidFill>
                <a:srgbClr val="0070C0"/>
              </a:solidFill>
              <a:latin typeface="Times New Roman" pitchFamily="18" charset="0"/>
              <a:cs typeface="Times New Roman" pitchFamily="18" charset="0"/>
            </a:endParaRPr>
          </a:p>
          <a:p>
            <a:pPr lvl="8" algn="just"/>
            <a:r>
              <a:rPr lang="en-US" sz="1000" dirty="0" smtClean="0">
                <a:solidFill>
                  <a:srgbClr val="0070C0"/>
                </a:solidFill>
                <a:latin typeface="Times New Roman" pitchFamily="18" charset="0"/>
                <a:cs typeface="Times New Roman" pitchFamily="18" charset="0"/>
              </a:rPr>
              <a:t>                                    </a:t>
            </a:r>
            <a:endParaRPr lang="en-US" sz="1000" dirty="0">
              <a:solidFill>
                <a:srgbClr val="0070C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4419600" y="4495800"/>
            <a:ext cx="1752600" cy="77152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201</a:t>
            </a:fld>
            <a:endParaRPr lang="en-US"/>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228600"/>
          </a:xfrm>
        </p:spPr>
        <p:txBody>
          <a:bodyPr>
            <a:normAutofit fontScale="90000"/>
          </a:bodyPr>
          <a:lstStyle/>
          <a:p>
            <a:r>
              <a:rPr lang="en-US" smtClean="0"/>
              <a:t>`</a:t>
            </a:r>
            <a:endParaRPr lang="en-US" dirty="0"/>
          </a:p>
        </p:txBody>
      </p:sp>
      <p:sp>
        <p:nvSpPr>
          <p:cNvPr id="3" name="Content Placeholder 2"/>
          <p:cNvSpPr>
            <a:spLocks noGrp="1"/>
          </p:cNvSpPr>
          <p:nvPr>
            <p:ph idx="1"/>
          </p:nvPr>
        </p:nvSpPr>
        <p:spPr>
          <a:xfrm>
            <a:off x="228600" y="533400"/>
            <a:ext cx="8686800" cy="6096000"/>
          </a:xfrm>
        </p:spPr>
        <p:txBody>
          <a:bodyPr>
            <a:normAutofit/>
          </a:bodyPr>
          <a:lstStyle/>
          <a:p>
            <a:pPr algn="just"/>
            <a:r>
              <a:rPr lang="en-US" sz="2400" b="1" dirty="0" smtClean="0">
                <a:solidFill>
                  <a:srgbClr val="0070C0"/>
                </a:solidFill>
                <a:latin typeface="Times New Roman" pitchFamily="18" charset="0"/>
                <a:cs typeface="Times New Roman" pitchFamily="18" charset="0"/>
              </a:rPr>
              <a:t>However, in order to determine the amount of light reflected at a fiber joint, Fresnel reflection at both fiber interfaces must be taken into account. </a:t>
            </a: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The loss in decibels due to Fresnel reflection at a single interface is given by:</a:t>
            </a:r>
          </a:p>
          <a:p>
            <a:pPr algn="just"/>
            <a:r>
              <a:rPr lang="en-US" sz="2400" b="1" dirty="0" smtClean="0">
                <a:solidFill>
                  <a:srgbClr val="FF0000"/>
                </a:solidFill>
                <a:latin typeface="Times New Roman" pitchFamily="18" charset="0"/>
                <a:cs typeface="Times New Roman" pitchFamily="18" charset="0"/>
              </a:rPr>
              <a:t>                                                                              ----------     (2)</a:t>
            </a:r>
          </a:p>
          <a:p>
            <a:pPr lvl="8" algn="just"/>
            <a:endParaRPr lang="en-US" sz="2400" b="1" dirty="0" smtClean="0">
              <a:solidFill>
                <a:srgbClr val="0070C0"/>
              </a:solidFill>
              <a:latin typeface="Times New Roman" pitchFamily="18" charset="0"/>
              <a:cs typeface="Times New Roman" pitchFamily="18" charset="0"/>
            </a:endParaRPr>
          </a:p>
          <a:p>
            <a:pPr algn="just"/>
            <a:endParaRPr lang="en-US" sz="1400" b="1"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Hence, using the relationships given in </a:t>
            </a:r>
            <a:r>
              <a:rPr lang="en-US" sz="2400" b="1" dirty="0" err="1" smtClean="0">
                <a:solidFill>
                  <a:srgbClr val="FF0000"/>
                </a:solidFill>
                <a:latin typeface="Times New Roman" pitchFamily="18" charset="0"/>
                <a:cs typeface="Times New Roman" pitchFamily="18" charset="0"/>
              </a:rPr>
              <a:t>Eqs</a:t>
            </a:r>
            <a:r>
              <a:rPr lang="en-US" sz="2400" b="1" dirty="0" smtClean="0">
                <a:solidFill>
                  <a:srgbClr val="FF0000"/>
                </a:solidFill>
                <a:latin typeface="Times New Roman" pitchFamily="18" charset="0"/>
                <a:cs typeface="Times New Roman" pitchFamily="18" charset="0"/>
              </a:rPr>
              <a:t> (1) and (2) it is possible to determine the optical attenuation due to Fresnel reflection at a fiber–fiber joint.</a:t>
            </a:r>
            <a:endParaRPr lang="en-US" sz="2400" b="1" dirty="0">
              <a:solidFill>
                <a:srgbClr val="FF00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2362200" y="2971800"/>
            <a:ext cx="3429000" cy="533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202</a:t>
            </a:fld>
            <a:endParaRPr 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52400"/>
          </a:xfrm>
        </p:spPr>
        <p:txBody>
          <a:bodyPr>
            <a:normAutofit fontScale="90000"/>
          </a:bodyPr>
          <a:lstStyle/>
          <a:p>
            <a:endParaRPr lang="en-US" dirty="0"/>
          </a:p>
        </p:txBody>
      </p:sp>
      <p:sp>
        <p:nvSpPr>
          <p:cNvPr id="3" name="Content Placeholder 2"/>
          <p:cNvSpPr>
            <a:spLocks noGrp="1"/>
          </p:cNvSpPr>
          <p:nvPr>
            <p:ph idx="1"/>
          </p:nvPr>
        </p:nvSpPr>
        <p:spPr>
          <a:xfrm>
            <a:off x="0" y="152400"/>
            <a:ext cx="8991600" cy="6705600"/>
          </a:xfrm>
        </p:spPr>
        <p:txBody>
          <a:bodyPr>
            <a:normAutofit/>
          </a:bodyPr>
          <a:lstStyle/>
          <a:p>
            <a:pPr algn="just"/>
            <a:r>
              <a:rPr lang="en-US" sz="2200" b="1" dirty="0" smtClean="0">
                <a:solidFill>
                  <a:srgbClr val="002060"/>
                </a:solidFill>
                <a:latin typeface="Times New Roman" pitchFamily="18" charset="0"/>
                <a:cs typeface="Times New Roman" pitchFamily="18" charset="0"/>
              </a:rPr>
              <a:t>It is apparent that Fresnel reflection may give a </a:t>
            </a:r>
            <a:r>
              <a:rPr lang="en-US" sz="2200" b="1" dirty="0" smtClean="0">
                <a:solidFill>
                  <a:srgbClr val="FF0000"/>
                </a:solidFill>
                <a:latin typeface="Times New Roman" pitchFamily="18" charset="0"/>
                <a:cs typeface="Times New Roman" pitchFamily="18" charset="0"/>
              </a:rPr>
              <a:t>significant loss </a:t>
            </a:r>
            <a:r>
              <a:rPr lang="en-US" sz="2200" b="1" dirty="0" smtClean="0">
                <a:solidFill>
                  <a:srgbClr val="002060"/>
                </a:solidFill>
                <a:latin typeface="Times New Roman" pitchFamily="18" charset="0"/>
                <a:cs typeface="Times New Roman" pitchFamily="18" charset="0"/>
              </a:rPr>
              <a:t>at a fiber joint even when </a:t>
            </a:r>
            <a:r>
              <a:rPr lang="en-US" sz="2200" b="1" dirty="0" smtClean="0">
                <a:solidFill>
                  <a:srgbClr val="FF0000"/>
                </a:solidFill>
                <a:latin typeface="Times New Roman" pitchFamily="18" charset="0"/>
                <a:cs typeface="Times New Roman" pitchFamily="18" charset="0"/>
              </a:rPr>
              <a:t>all other aspects </a:t>
            </a:r>
            <a:r>
              <a:rPr lang="en-US" sz="2200" b="1" dirty="0" smtClean="0">
                <a:solidFill>
                  <a:srgbClr val="002060"/>
                </a:solidFill>
                <a:latin typeface="Times New Roman" pitchFamily="18" charset="0"/>
                <a:cs typeface="Times New Roman" pitchFamily="18" charset="0"/>
              </a:rPr>
              <a:t>of the connection </a:t>
            </a:r>
            <a:r>
              <a:rPr lang="en-US" sz="2200" b="1" dirty="0" smtClean="0">
                <a:solidFill>
                  <a:srgbClr val="FF0000"/>
                </a:solidFill>
                <a:latin typeface="Times New Roman" pitchFamily="18" charset="0"/>
                <a:cs typeface="Times New Roman" pitchFamily="18" charset="0"/>
              </a:rPr>
              <a:t>are ideal</a:t>
            </a:r>
            <a:r>
              <a:rPr lang="en-US" sz="2200" b="1" dirty="0" smtClean="0">
                <a:solidFill>
                  <a:srgbClr val="002060"/>
                </a:solidFill>
                <a:latin typeface="Times New Roman" pitchFamily="18" charset="0"/>
                <a:cs typeface="Times New Roman" pitchFamily="18" charset="0"/>
              </a:rPr>
              <a:t>.</a:t>
            </a:r>
          </a:p>
          <a:p>
            <a:pPr algn="just"/>
            <a:endParaRPr lang="en-US" sz="2200" dirty="0" smtClean="0">
              <a:solidFill>
                <a:srgbClr val="00206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However, the effect of Fresnel </a:t>
            </a:r>
            <a:r>
              <a:rPr lang="en-US" sz="2200" b="1" dirty="0" smtClean="0">
                <a:solidFill>
                  <a:srgbClr val="FF0000"/>
                </a:solidFill>
                <a:latin typeface="Times New Roman" pitchFamily="18" charset="0"/>
                <a:cs typeface="Times New Roman" pitchFamily="18" charset="0"/>
              </a:rPr>
              <a:t>reflection</a:t>
            </a:r>
            <a:r>
              <a:rPr lang="en-US" sz="2200" b="1" dirty="0" smtClean="0">
                <a:solidFill>
                  <a:srgbClr val="00B050"/>
                </a:solidFill>
                <a:latin typeface="Times New Roman" pitchFamily="18" charset="0"/>
                <a:cs typeface="Times New Roman" pitchFamily="18" charset="0"/>
              </a:rPr>
              <a:t> at a fiber–fiber connection can be </a:t>
            </a:r>
            <a:r>
              <a:rPr lang="en-US" sz="2200" b="1" dirty="0" smtClean="0">
                <a:solidFill>
                  <a:srgbClr val="FF0000"/>
                </a:solidFill>
                <a:latin typeface="Times New Roman" pitchFamily="18" charset="0"/>
                <a:cs typeface="Times New Roman" pitchFamily="18" charset="0"/>
              </a:rPr>
              <a:t>reduced to a very low level </a:t>
            </a:r>
            <a:r>
              <a:rPr lang="en-US" sz="2200" b="1" dirty="0" smtClean="0">
                <a:solidFill>
                  <a:srgbClr val="00B050"/>
                </a:solidFill>
                <a:latin typeface="Times New Roman" pitchFamily="18" charset="0"/>
                <a:cs typeface="Times New Roman" pitchFamily="18" charset="0"/>
              </a:rPr>
              <a:t>through the </a:t>
            </a:r>
            <a:r>
              <a:rPr lang="en-US" sz="2200" b="1" dirty="0" smtClean="0">
                <a:solidFill>
                  <a:srgbClr val="FF0000"/>
                </a:solidFill>
                <a:latin typeface="Times New Roman" pitchFamily="18" charset="0"/>
                <a:cs typeface="Times New Roman" pitchFamily="18" charset="0"/>
              </a:rPr>
              <a:t>use of an index-matching fluid</a:t>
            </a:r>
            <a:r>
              <a:rPr lang="en-US" sz="2200" b="1" dirty="0" smtClean="0">
                <a:solidFill>
                  <a:srgbClr val="00B050"/>
                </a:solidFill>
                <a:latin typeface="Times New Roman" pitchFamily="18" charset="0"/>
                <a:cs typeface="Times New Roman" pitchFamily="18" charset="0"/>
              </a:rPr>
              <a:t> in the gap between the jointed fibers.</a:t>
            </a:r>
          </a:p>
          <a:p>
            <a:pPr algn="just"/>
            <a:endParaRPr lang="en-US" sz="2200" b="1" dirty="0" smtClean="0">
              <a:solidFill>
                <a:srgbClr val="002060"/>
              </a:solidFill>
              <a:latin typeface="Times New Roman" pitchFamily="18" charset="0"/>
              <a:cs typeface="Times New Roman" pitchFamily="18" charset="0"/>
            </a:endParaRPr>
          </a:p>
          <a:p>
            <a:pPr algn="just"/>
            <a:r>
              <a:rPr lang="en-US" sz="2200" b="1" dirty="0" smtClean="0">
                <a:solidFill>
                  <a:srgbClr val="002060"/>
                </a:solidFill>
                <a:latin typeface="Times New Roman" pitchFamily="18" charset="0"/>
                <a:cs typeface="Times New Roman" pitchFamily="18" charset="0"/>
              </a:rPr>
              <a:t>When the index-matching fluid has the </a:t>
            </a:r>
            <a:r>
              <a:rPr lang="en-US" sz="2200" b="1" dirty="0" smtClean="0">
                <a:solidFill>
                  <a:srgbClr val="FF0000"/>
                </a:solidFill>
                <a:latin typeface="Times New Roman" pitchFamily="18" charset="0"/>
                <a:cs typeface="Times New Roman" pitchFamily="18" charset="0"/>
              </a:rPr>
              <a:t>same </a:t>
            </a:r>
            <a:r>
              <a:rPr lang="en-US" sz="2200" b="1" dirty="0" smtClean="0">
                <a:solidFill>
                  <a:srgbClr val="002060"/>
                </a:solidFill>
                <a:latin typeface="Times New Roman" pitchFamily="18" charset="0"/>
                <a:cs typeface="Times New Roman" pitchFamily="18" charset="0"/>
              </a:rPr>
              <a:t>refractive index as the fiber core, losses due to Fresnel reflection are in theory eradicated.</a:t>
            </a:r>
          </a:p>
          <a:p>
            <a:pPr algn="just"/>
            <a:endParaRPr lang="en-US" sz="2200" b="1" dirty="0" smtClean="0">
              <a:solidFill>
                <a:srgbClr val="00206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Unfortunately, Fresnel reflection is only one possible source of optical loss at a fiber joint.</a:t>
            </a:r>
          </a:p>
          <a:p>
            <a:pPr algn="just"/>
            <a:endParaRPr lang="en-US" sz="2200" b="1" dirty="0" smtClean="0">
              <a:solidFill>
                <a:srgbClr val="002060"/>
              </a:solidFill>
              <a:latin typeface="Times New Roman" pitchFamily="18" charset="0"/>
              <a:cs typeface="Times New Roman" pitchFamily="18" charset="0"/>
            </a:endParaRPr>
          </a:p>
          <a:p>
            <a:pPr algn="just"/>
            <a:r>
              <a:rPr lang="en-US" sz="2200" b="1" dirty="0" smtClean="0">
                <a:solidFill>
                  <a:srgbClr val="002060"/>
                </a:solidFill>
                <a:latin typeface="Times New Roman" pitchFamily="18" charset="0"/>
                <a:cs typeface="Times New Roman" pitchFamily="18" charset="0"/>
              </a:rPr>
              <a:t>A potentially greater source of loss at a fiber–fiber connection is caused by misalignment of the two jointed fibers.</a:t>
            </a:r>
          </a:p>
          <a:p>
            <a:pPr algn="just"/>
            <a:endParaRPr lang="en-US" sz="2200" b="1" dirty="0" smtClean="0">
              <a:solidFill>
                <a:srgbClr val="002060"/>
              </a:solidFill>
              <a:latin typeface="Times New Roman" pitchFamily="18" charset="0"/>
              <a:cs typeface="Times New Roman" pitchFamily="18" charset="0"/>
            </a:endParaRPr>
          </a:p>
          <a:p>
            <a:pPr lvl="8" algn="just">
              <a:buNone/>
            </a:pPr>
            <a:r>
              <a:rPr lang="en-US" sz="1000" b="1" dirty="0" smtClean="0">
                <a:solidFill>
                  <a:srgbClr val="002060"/>
                </a:solidFill>
                <a:latin typeface="Times New Roman" pitchFamily="18" charset="0"/>
                <a:cs typeface="Times New Roman" pitchFamily="18" charset="0"/>
              </a:rPr>
              <a:t>																					</a:t>
            </a:r>
            <a:fld id="{4D36568F-E523-40A1-815A-1D7D88B8A101}" type="slidenum">
              <a:rPr lang="en-US" sz="1000" b="1" smtClean="0">
                <a:solidFill>
                  <a:srgbClr val="002060"/>
                </a:solidFill>
                <a:latin typeface="Times New Roman" pitchFamily="18" charset="0"/>
                <a:cs typeface="Times New Roman" pitchFamily="18" charset="0"/>
              </a:rPr>
              <a:pPr lvl="8" algn="just">
                <a:buNone/>
              </a:pPr>
              <a:t>203</a:t>
            </a:fld>
            <a:endParaRPr lang="en-US" sz="1000" b="1" dirty="0" smtClean="0">
              <a:solidFill>
                <a:srgbClr val="00206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203</a:t>
            </a:fld>
            <a:endParaRPr 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534400" cy="304800"/>
          </a:xfrm>
        </p:spPr>
        <p:txBody>
          <a:bodyPr>
            <a:noAutofit/>
          </a:bodyPr>
          <a:lstStyle/>
          <a:p>
            <a:r>
              <a:rPr lang="en-US" sz="2800" b="1" i="1" u="sng" dirty="0" smtClean="0">
                <a:solidFill>
                  <a:srgbClr val="FF0000"/>
                </a:solidFill>
                <a:latin typeface="Times New Roman" pitchFamily="18" charset="0"/>
                <a:cs typeface="Times New Roman" pitchFamily="18" charset="0"/>
              </a:rPr>
              <a:t>Problems</a:t>
            </a:r>
            <a:endParaRPr lang="en-US" sz="2800" b="1"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304800"/>
            <a:ext cx="8991600" cy="6553200"/>
          </a:xfrm>
        </p:spPr>
        <p:txBody>
          <a:bodyPr>
            <a:normAutofit fontScale="92500" lnSpcReduction="10000"/>
          </a:bodyPr>
          <a:lstStyle/>
          <a:p>
            <a:pPr algn="just"/>
            <a:r>
              <a:rPr lang="en-US" sz="2200" dirty="0" smtClean="0">
                <a:solidFill>
                  <a:srgbClr val="0070C0"/>
                </a:solidFill>
                <a:latin typeface="Times New Roman" pitchFamily="18" charset="0"/>
                <a:cs typeface="Times New Roman" pitchFamily="18" charset="0"/>
              </a:rPr>
              <a:t>1) </a:t>
            </a:r>
            <a:r>
              <a:rPr lang="en-US" sz="2200" b="1" dirty="0" smtClean="0">
                <a:solidFill>
                  <a:srgbClr val="0070C0"/>
                </a:solidFill>
                <a:latin typeface="Times New Roman" pitchFamily="18" charset="0"/>
                <a:cs typeface="Times New Roman" pitchFamily="18" charset="0"/>
              </a:rPr>
              <a:t>An optical fiber has a core refractive index of 1.5. Two lengths of the fiber with smooth and perpendicular (to the core axes) end faces are butted together. Assuming the fiber axes are perfectly aligned, calculate the optical loss in decibels at the joint (due to Fresnel reflection) when there is a small air gap between the fiber end faces.</a:t>
            </a:r>
          </a:p>
          <a:p>
            <a:r>
              <a:rPr lang="en-US" sz="2200" i="1" dirty="0" smtClean="0">
                <a:solidFill>
                  <a:srgbClr val="FF0000"/>
                </a:solidFill>
                <a:latin typeface="Times New Roman" pitchFamily="18" charset="0"/>
                <a:cs typeface="Times New Roman" pitchFamily="18" charset="0"/>
              </a:rPr>
              <a:t>Solution: </a:t>
            </a:r>
          </a:p>
          <a:p>
            <a:pPr algn="just"/>
            <a:r>
              <a:rPr lang="en-US" sz="2200" b="1" i="1" dirty="0" smtClean="0">
                <a:solidFill>
                  <a:srgbClr val="00B050"/>
                </a:solidFill>
                <a:latin typeface="Times New Roman" pitchFamily="18" charset="0"/>
                <a:cs typeface="Times New Roman" pitchFamily="18" charset="0"/>
              </a:rPr>
              <a:t>The magnitude of the Fresnel reflection at the fiber–air interface is </a:t>
            </a:r>
            <a:r>
              <a:rPr lang="en-US" sz="2200" b="1" dirty="0" smtClean="0">
                <a:solidFill>
                  <a:srgbClr val="00B050"/>
                </a:solidFill>
                <a:latin typeface="Times New Roman" pitchFamily="18" charset="0"/>
                <a:cs typeface="Times New Roman" pitchFamily="18" charset="0"/>
              </a:rPr>
              <a:t>given by Eq. (1) where:</a:t>
            </a:r>
          </a:p>
          <a:p>
            <a:pPr algn="just"/>
            <a:endParaRPr lang="en-US" sz="2200" b="1" dirty="0" smtClean="0">
              <a:solidFill>
                <a:srgbClr val="00B050"/>
              </a:solidFill>
              <a:latin typeface="Times New Roman" pitchFamily="18" charset="0"/>
              <a:cs typeface="Times New Roman" pitchFamily="18" charset="0"/>
            </a:endParaRPr>
          </a:p>
          <a:p>
            <a:pPr algn="just"/>
            <a:endParaRPr lang="en-US" sz="2200" b="1" dirty="0" smtClean="0">
              <a:solidFill>
                <a:srgbClr val="00B05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The value obtained for </a:t>
            </a:r>
            <a:r>
              <a:rPr lang="en-US" sz="2200" b="1" i="1" dirty="0" smtClean="0">
                <a:solidFill>
                  <a:srgbClr val="00B050"/>
                </a:solidFill>
                <a:latin typeface="Times New Roman" pitchFamily="18" charset="0"/>
                <a:cs typeface="Times New Roman" pitchFamily="18" charset="0"/>
              </a:rPr>
              <a:t>r corresponds to a reflection of 4% of the transmitted light at </a:t>
            </a:r>
            <a:r>
              <a:rPr lang="en-US" sz="2200" b="1" dirty="0" smtClean="0">
                <a:solidFill>
                  <a:srgbClr val="00B050"/>
                </a:solidFill>
                <a:latin typeface="Times New Roman" pitchFamily="18" charset="0"/>
                <a:cs typeface="Times New Roman" pitchFamily="18" charset="0"/>
              </a:rPr>
              <a:t>the single interface. </a:t>
            </a:r>
          </a:p>
          <a:p>
            <a:pPr algn="just"/>
            <a:r>
              <a:rPr lang="en-US" sz="2200" b="1" dirty="0" smtClean="0">
                <a:solidFill>
                  <a:srgbClr val="0070C0"/>
                </a:solidFill>
                <a:latin typeface="Times New Roman" pitchFamily="18" charset="0"/>
                <a:cs typeface="Times New Roman" pitchFamily="18" charset="0"/>
              </a:rPr>
              <a:t>Further, the optical loss in decibels at the single interface may be obtained using Eq. (2) where:</a:t>
            </a:r>
          </a:p>
          <a:p>
            <a:pPr algn="just"/>
            <a:endParaRPr lang="en-US" sz="22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A similar calculation may be performed for the other interface (air–fiber). However, from considerations of symmetry it is clear that the optical loss at the second interface is also. 0.18 dB.</a:t>
            </a:r>
          </a:p>
          <a:p>
            <a:pPr algn="just">
              <a:buNone/>
            </a:pPr>
            <a:endParaRPr lang="en-US" sz="1300" b="1" dirty="0" smtClean="0">
              <a:solidFill>
                <a:srgbClr val="00B05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Hence the total loss due to Fresnel reflection at the fiber joint is approximately 0.36 dB.</a:t>
            </a:r>
            <a:endParaRPr lang="en-US" sz="2200" b="1" dirty="0">
              <a:solidFill>
                <a:srgbClr val="00B05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2590800" y="2514600"/>
            <a:ext cx="4800600" cy="762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819400" y="4419600"/>
            <a:ext cx="4953000" cy="3810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204</a:t>
            </a:fld>
            <a:endParaRPr lang="en-US"/>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228600" y="609600"/>
            <a:ext cx="8686800" cy="6019800"/>
          </a:xfrm>
        </p:spPr>
        <p:txBody>
          <a:bodyPr>
            <a:normAutofit fontScale="92500" lnSpcReduction="10000"/>
          </a:bodyPr>
          <a:lstStyle/>
          <a:p>
            <a:pPr algn="just"/>
            <a:r>
              <a:rPr lang="en-US" sz="2400" b="1" dirty="0" smtClean="0">
                <a:solidFill>
                  <a:srgbClr val="00B050"/>
                </a:solidFill>
                <a:latin typeface="Times New Roman" pitchFamily="18" charset="0"/>
                <a:cs typeface="Times New Roman" pitchFamily="18" charset="0"/>
              </a:rPr>
              <a:t>Any deviations in the geometrical and optical parameters of the two optical fibers which are jointed will affect the optical attenuation (insertion loss) through the connection.</a:t>
            </a: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It is not possible within any particular connection technique to allow for all these variations.</a:t>
            </a:r>
          </a:p>
          <a:p>
            <a:pPr algn="just"/>
            <a:r>
              <a:rPr lang="en-US" sz="2400" b="1" dirty="0" smtClean="0">
                <a:solidFill>
                  <a:srgbClr val="00B050"/>
                </a:solidFill>
                <a:latin typeface="Times New Roman" pitchFamily="18" charset="0"/>
                <a:cs typeface="Times New Roman" pitchFamily="18" charset="0"/>
              </a:rPr>
              <a:t>Hence, there are inherent connection problems when jointing fibers with, for instance:</a:t>
            </a:r>
          </a:p>
          <a:p>
            <a:pPr algn="just"/>
            <a:r>
              <a:rPr lang="en-US" sz="2400" b="1" dirty="0" smtClean="0">
                <a:solidFill>
                  <a:srgbClr val="0070C0"/>
                </a:solidFill>
                <a:latin typeface="Times New Roman" pitchFamily="18" charset="0"/>
                <a:cs typeface="Times New Roman" pitchFamily="18" charset="0"/>
              </a:rPr>
              <a:t>(a) different core and/or cladding diameters;</a:t>
            </a:r>
          </a:p>
          <a:p>
            <a:pPr algn="just"/>
            <a:r>
              <a:rPr lang="en-US" sz="2400" b="1" dirty="0" smtClean="0">
                <a:solidFill>
                  <a:srgbClr val="0070C0"/>
                </a:solidFill>
                <a:latin typeface="Times New Roman" pitchFamily="18" charset="0"/>
                <a:cs typeface="Times New Roman" pitchFamily="18" charset="0"/>
              </a:rPr>
              <a:t>(b) different numerical apertures and/or relative refractive index differences;</a:t>
            </a:r>
          </a:p>
          <a:p>
            <a:pPr algn="just"/>
            <a:r>
              <a:rPr lang="en-US" sz="2400" b="1" dirty="0" smtClean="0">
                <a:solidFill>
                  <a:srgbClr val="0070C0"/>
                </a:solidFill>
                <a:latin typeface="Times New Roman" pitchFamily="18" charset="0"/>
                <a:cs typeface="Times New Roman" pitchFamily="18" charset="0"/>
              </a:rPr>
              <a:t>(c) different refractive index profiles;</a:t>
            </a:r>
          </a:p>
          <a:p>
            <a:pPr algn="just"/>
            <a:r>
              <a:rPr lang="fr-FR" sz="2400" b="1" dirty="0" smtClean="0">
                <a:solidFill>
                  <a:srgbClr val="0070C0"/>
                </a:solidFill>
                <a:latin typeface="Times New Roman" pitchFamily="18" charset="0"/>
                <a:cs typeface="Times New Roman" pitchFamily="18" charset="0"/>
              </a:rPr>
              <a:t>(d) </a:t>
            </a:r>
            <a:r>
              <a:rPr lang="fr-FR" sz="2400" b="1" dirty="0" err="1" smtClean="0">
                <a:solidFill>
                  <a:srgbClr val="0070C0"/>
                </a:solidFill>
                <a:latin typeface="Times New Roman" pitchFamily="18" charset="0"/>
                <a:cs typeface="Times New Roman" pitchFamily="18" charset="0"/>
              </a:rPr>
              <a:t>fiber</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faults</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core</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ellipticity</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core</a:t>
            </a:r>
            <a:r>
              <a:rPr lang="fr-FR" sz="2400" b="1" dirty="0" smtClean="0">
                <a:solidFill>
                  <a:srgbClr val="0070C0"/>
                </a:solidFill>
                <a:latin typeface="Times New Roman" pitchFamily="18" charset="0"/>
                <a:cs typeface="Times New Roman" pitchFamily="18" charset="0"/>
              </a:rPr>
              <a:t> </a:t>
            </a:r>
            <a:r>
              <a:rPr lang="fr-FR" sz="2400" b="1" dirty="0" err="1" smtClean="0">
                <a:solidFill>
                  <a:srgbClr val="0070C0"/>
                </a:solidFill>
                <a:latin typeface="Times New Roman" pitchFamily="18" charset="0"/>
                <a:cs typeface="Times New Roman" pitchFamily="18" charset="0"/>
              </a:rPr>
              <a:t>concentricity</a:t>
            </a:r>
            <a:r>
              <a:rPr lang="fr-FR" sz="2400" b="1" dirty="0" smtClean="0">
                <a:solidFill>
                  <a:srgbClr val="0070C0"/>
                </a:solidFill>
                <a:latin typeface="Times New Roman" pitchFamily="18" charset="0"/>
                <a:cs typeface="Times New Roman" pitchFamily="18" charset="0"/>
              </a:rPr>
              <a:t>, etc.).</a:t>
            </a:r>
          </a:p>
          <a:p>
            <a:pPr algn="just"/>
            <a:endParaRPr lang="fr-FR" sz="24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The losses caused by the above factors together with those of Fresnel reflection are usually referred to as intrinsic joint losses.</a:t>
            </a:r>
          </a:p>
          <a:p>
            <a:pPr algn="just"/>
            <a:endParaRPr lang="en-US" sz="2400" dirty="0" smtClean="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205</a:t>
            </a:fld>
            <a:endParaRPr lang="en-US"/>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52400"/>
          </a:xfrm>
        </p:spPr>
        <p:txBody>
          <a:bodyPr>
            <a:normAutofit fontScale="90000"/>
          </a:bodyPr>
          <a:lstStyle/>
          <a:p>
            <a:endParaRPr lang="en-US" dirty="0"/>
          </a:p>
        </p:txBody>
      </p:sp>
      <p:sp>
        <p:nvSpPr>
          <p:cNvPr id="3" name="Content Placeholder 2"/>
          <p:cNvSpPr>
            <a:spLocks noGrp="1"/>
          </p:cNvSpPr>
          <p:nvPr>
            <p:ph idx="1"/>
          </p:nvPr>
        </p:nvSpPr>
        <p:spPr>
          <a:xfrm>
            <a:off x="152400" y="228600"/>
            <a:ext cx="8763000" cy="6629400"/>
          </a:xfrm>
        </p:spPr>
        <p:txBody>
          <a:bodyPr>
            <a:noAutofit/>
          </a:bodyPr>
          <a:lstStyle/>
          <a:p>
            <a:pPr algn="just"/>
            <a:r>
              <a:rPr lang="en-US" sz="2400" b="1" dirty="0" smtClean="0">
                <a:solidFill>
                  <a:srgbClr val="00B050"/>
                </a:solidFill>
                <a:latin typeface="Times New Roman" pitchFamily="18" charset="0"/>
                <a:cs typeface="Times New Roman" pitchFamily="18" charset="0"/>
              </a:rPr>
              <a:t>The best results are therefore achieved with compatible (same) fibers which are manufactured to the lowest tolerance. </a:t>
            </a:r>
          </a:p>
          <a:p>
            <a:pPr algn="just"/>
            <a:endParaRPr lang="en-US" sz="18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In this case there is still the problem of the quality of the fiber alignment provided by the jointing mechanism. </a:t>
            </a:r>
          </a:p>
          <a:p>
            <a:pPr algn="just"/>
            <a:endParaRPr lang="en-US" sz="1800" b="1" dirty="0" smtClean="0">
              <a:solidFill>
                <a:srgbClr val="00B05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Examples of possible misalignment between coupled compatible optical fibers are illustrated in Figure .1.</a:t>
            </a: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It is apparent that misalignment may occur in three dimensions: </a:t>
            </a:r>
          </a:p>
          <a:p>
            <a:pPr algn="just"/>
            <a:r>
              <a:rPr lang="en-US" sz="2400" b="1" dirty="0" smtClean="0">
                <a:solidFill>
                  <a:srgbClr val="0070C0"/>
                </a:solidFill>
                <a:latin typeface="Times New Roman" pitchFamily="18" charset="0"/>
                <a:cs typeface="Times New Roman" pitchFamily="18" charset="0"/>
              </a:rPr>
              <a:t>The separation between the fibers (longitudinal misalignment).</a:t>
            </a:r>
          </a:p>
          <a:p>
            <a:pPr algn="just"/>
            <a:r>
              <a:rPr lang="en-US" sz="2400" b="1" dirty="0" smtClean="0">
                <a:solidFill>
                  <a:srgbClr val="0070C0"/>
                </a:solidFill>
                <a:latin typeface="Times New Roman" pitchFamily="18" charset="0"/>
                <a:cs typeface="Times New Roman" pitchFamily="18" charset="0"/>
              </a:rPr>
              <a:t>The offset perpendicular to the fiber core axes (lateral/radial/ axial misalignment) and </a:t>
            </a:r>
          </a:p>
          <a:p>
            <a:pPr algn="just"/>
            <a:r>
              <a:rPr lang="en-US" sz="2400" b="1" dirty="0" smtClean="0">
                <a:solidFill>
                  <a:srgbClr val="0070C0"/>
                </a:solidFill>
                <a:latin typeface="Times New Roman" pitchFamily="18" charset="0"/>
                <a:cs typeface="Times New Roman" pitchFamily="18" charset="0"/>
              </a:rPr>
              <a:t>The angle between the core axes (angular misalignment).</a:t>
            </a:r>
            <a:endParaRPr lang="en-US" sz="2400" b="1"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206</a:t>
            </a:fld>
            <a:endParaRPr lang="en-US"/>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304800" y="152400"/>
            <a:ext cx="8534400" cy="3352800"/>
          </a:xfrm>
          <a:prstGeom prst="rect">
            <a:avLst/>
          </a:prstGeom>
          <a:noFill/>
          <a:ln w="9525">
            <a:noFill/>
            <a:miter lim="800000"/>
            <a:headEnd/>
            <a:tailEnd/>
          </a:ln>
          <a:effectLst/>
        </p:spPr>
      </p:pic>
      <p:pic>
        <p:nvPicPr>
          <p:cNvPr id="5" name="Picture 4"/>
          <p:cNvPicPr>
            <a:picLocks noChangeAspect="1" noChangeArrowheads="1"/>
          </p:cNvPicPr>
          <p:nvPr/>
        </p:nvPicPr>
        <p:blipFill>
          <a:blip r:embed="rId3"/>
          <a:srcRect/>
          <a:stretch>
            <a:fillRect/>
          </a:stretch>
        </p:blipFill>
        <p:spPr bwMode="auto">
          <a:xfrm>
            <a:off x="304800" y="3581400"/>
            <a:ext cx="8610600" cy="30480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207</a:t>
            </a:fld>
            <a:endParaRPr lang="en-US"/>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52400"/>
          </a:xfrm>
        </p:spPr>
        <p:txBody>
          <a:bodyPr>
            <a:normAutofit fontScale="90000"/>
          </a:bodyPr>
          <a:lstStyle/>
          <a:p>
            <a:endParaRPr lang="en-US" dirty="0"/>
          </a:p>
        </p:txBody>
      </p:sp>
      <p:sp>
        <p:nvSpPr>
          <p:cNvPr id="3" name="Content Placeholder 2"/>
          <p:cNvSpPr>
            <a:spLocks noGrp="1"/>
          </p:cNvSpPr>
          <p:nvPr>
            <p:ph idx="1"/>
          </p:nvPr>
        </p:nvSpPr>
        <p:spPr>
          <a:xfrm>
            <a:off x="152400" y="457200"/>
            <a:ext cx="8839200" cy="6172200"/>
          </a:xfrm>
        </p:spPr>
        <p:txBody>
          <a:bodyPr>
            <a:normAutofit lnSpcReduction="10000"/>
          </a:bodyPr>
          <a:lstStyle/>
          <a:p>
            <a:pPr algn="just"/>
            <a:r>
              <a:rPr lang="en-US" sz="2200" b="1" dirty="0" smtClean="0">
                <a:solidFill>
                  <a:srgbClr val="FF0000"/>
                </a:solidFill>
                <a:latin typeface="Times New Roman" pitchFamily="18" charset="0"/>
                <a:cs typeface="Times New Roman" pitchFamily="18" charset="0"/>
              </a:rPr>
              <a:t>Optical losses resulting from these three types of misalignment depend upon the fiber type, core diameter and the distribution of the optical power between the propagating modes.</a:t>
            </a:r>
          </a:p>
          <a:p>
            <a:pPr algn="just"/>
            <a:endParaRPr lang="en-US" sz="1800" b="1" dirty="0" smtClean="0">
              <a:solidFill>
                <a:srgbClr val="0070C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Examples of the measured optical losses due to the various types of misalignment are shown in Figure 2. Figure 2(a) shows the attenuation characteristic for both longitudinal and lateral misalignment of a graded index fiber of 50 </a:t>
            </a:r>
            <a:r>
              <a:rPr lang="en-US" sz="2200" b="1" dirty="0" err="1" smtClean="0">
                <a:solidFill>
                  <a:srgbClr val="00B050"/>
                </a:solidFill>
                <a:latin typeface="Times New Roman" pitchFamily="18" charset="0"/>
                <a:cs typeface="Times New Roman" pitchFamily="18" charset="0"/>
              </a:rPr>
              <a:t>μm</a:t>
            </a:r>
            <a:r>
              <a:rPr lang="en-US" sz="2200" b="1" dirty="0" smtClean="0">
                <a:solidFill>
                  <a:srgbClr val="00B050"/>
                </a:solidFill>
                <a:latin typeface="Times New Roman" pitchFamily="18" charset="0"/>
                <a:cs typeface="Times New Roman" pitchFamily="18" charset="0"/>
              </a:rPr>
              <a:t> core diameter.</a:t>
            </a:r>
          </a:p>
          <a:p>
            <a:pPr algn="just"/>
            <a:endParaRPr lang="en-US" sz="1800" b="1" dirty="0" smtClean="0">
              <a:solidFill>
                <a:srgbClr val="0070C0"/>
              </a:solidFill>
              <a:latin typeface="Times New Roman" pitchFamily="18" charset="0"/>
              <a:cs typeface="Times New Roman" pitchFamily="18" charset="0"/>
            </a:endParaRPr>
          </a:p>
          <a:p>
            <a:pPr algn="just"/>
            <a:r>
              <a:rPr lang="en-US" sz="2200" b="1" dirty="0" smtClean="0">
                <a:solidFill>
                  <a:srgbClr val="0070C0"/>
                </a:solidFill>
                <a:latin typeface="Times New Roman" pitchFamily="18" charset="0"/>
                <a:cs typeface="Times New Roman" pitchFamily="18" charset="0"/>
              </a:rPr>
              <a:t>It may be observed that the lateral misalignment gives significantly greater losses per unit displacement than the longitudinal misalignment.</a:t>
            </a:r>
          </a:p>
          <a:p>
            <a:pPr algn="just"/>
            <a:endParaRPr lang="en-US" sz="1800" b="1" dirty="0" smtClean="0">
              <a:solidFill>
                <a:srgbClr val="0070C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For instance, in this case a lateral displacement of 10 </a:t>
            </a:r>
            <a:r>
              <a:rPr lang="en-US" sz="2200" b="1" dirty="0" err="1" smtClean="0">
                <a:solidFill>
                  <a:srgbClr val="00B050"/>
                </a:solidFill>
                <a:latin typeface="Times New Roman" pitchFamily="18" charset="0"/>
                <a:cs typeface="Times New Roman" pitchFamily="18" charset="0"/>
              </a:rPr>
              <a:t>μm</a:t>
            </a:r>
            <a:r>
              <a:rPr lang="en-US" sz="2200" b="1" dirty="0" smtClean="0">
                <a:solidFill>
                  <a:srgbClr val="00B050"/>
                </a:solidFill>
                <a:latin typeface="Times New Roman" pitchFamily="18" charset="0"/>
                <a:cs typeface="Times New Roman" pitchFamily="18" charset="0"/>
              </a:rPr>
              <a:t> gives about 1 dB insertion loss whereas a similar longitudinal displacement gives an insertion loss of around 0.1 dB. Figure.2(b) shows the attenuation characteristic for the angular misalignment of two multimode step index fibers with numerical apertures of 0.22 and 0.3.</a:t>
            </a:r>
            <a:endParaRPr lang="en-US" sz="2200" b="1"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208</a:t>
            </a:fld>
            <a:endParaRPr lang="en-US"/>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381000"/>
          </a:xfrm>
        </p:spPr>
        <p:txBody>
          <a:bodyPr>
            <a:normAutofit fontScale="90000"/>
          </a:bodyPr>
          <a:lstStyle/>
          <a:p>
            <a:endParaRPr lang="en-US" dirty="0"/>
          </a:p>
        </p:txBody>
      </p:sp>
      <p:sp>
        <p:nvSpPr>
          <p:cNvPr id="3" name="Content Placeholder 2"/>
          <p:cNvSpPr>
            <a:spLocks noGrp="1"/>
          </p:cNvSpPr>
          <p:nvPr>
            <p:ph idx="1"/>
          </p:nvPr>
        </p:nvSpPr>
        <p:spPr>
          <a:xfrm>
            <a:off x="152400" y="4191000"/>
            <a:ext cx="8839200" cy="2438400"/>
          </a:xfrm>
        </p:spPr>
        <p:txBody>
          <a:bodyPr>
            <a:normAutofit/>
          </a:bodyPr>
          <a:lstStyle/>
          <a:p>
            <a:pPr algn="just"/>
            <a:r>
              <a:rPr lang="en-US" sz="2200" b="1" dirty="0" smtClean="0">
                <a:solidFill>
                  <a:srgbClr val="00B050"/>
                </a:solidFill>
                <a:latin typeface="Times New Roman" pitchFamily="18" charset="0"/>
                <a:cs typeface="Times New Roman" pitchFamily="18" charset="0"/>
              </a:rPr>
              <a:t>Figure.2 Insertion loss characteristics for jointed optical fibers with various types of misalignment:</a:t>
            </a:r>
          </a:p>
          <a:p>
            <a:pPr algn="just"/>
            <a:r>
              <a:rPr lang="en-US" sz="2200" b="1" dirty="0" smtClean="0">
                <a:solidFill>
                  <a:srgbClr val="0070C0"/>
                </a:solidFill>
                <a:latin typeface="Times New Roman" pitchFamily="18" charset="0"/>
                <a:cs typeface="Times New Roman" pitchFamily="18" charset="0"/>
              </a:rPr>
              <a:t>(a) insertion loss due to lateral and longitudinal misalignment for a graded index fiber of 50 </a:t>
            </a:r>
            <a:r>
              <a:rPr lang="en-US" sz="2200" b="1" dirty="0" err="1" smtClean="0">
                <a:solidFill>
                  <a:srgbClr val="0070C0"/>
                </a:solidFill>
                <a:latin typeface="Times New Roman" pitchFamily="18" charset="0"/>
                <a:cs typeface="Times New Roman" pitchFamily="18" charset="0"/>
              </a:rPr>
              <a:t>μm</a:t>
            </a:r>
            <a:r>
              <a:rPr lang="en-US" sz="2200" b="1" dirty="0" smtClean="0">
                <a:solidFill>
                  <a:srgbClr val="0070C0"/>
                </a:solidFill>
                <a:latin typeface="Times New Roman" pitchFamily="18" charset="0"/>
                <a:cs typeface="Times New Roman" pitchFamily="18" charset="0"/>
              </a:rPr>
              <a:t> core diameter.</a:t>
            </a:r>
          </a:p>
          <a:p>
            <a:pPr algn="just"/>
            <a:r>
              <a:rPr lang="en-US" sz="2200" b="1" i="1" dirty="0" smtClean="0">
                <a:solidFill>
                  <a:srgbClr val="0070C0"/>
                </a:solidFill>
                <a:latin typeface="Times New Roman" pitchFamily="18" charset="0"/>
                <a:cs typeface="Times New Roman" pitchFamily="18" charset="0"/>
              </a:rPr>
              <a:t> (b) insertion loss due to </a:t>
            </a:r>
            <a:r>
              <a:rPr lang="en-US" sz="2200" b="1" dirty="0" smtClean="0">
                <a:solidFill>
                  <a:srgbClr val="0070C0"/>
                </a:solidFill>
                <a:latin typeface="Times New Roman" pitchFamily="18" charset="0"/>
                <a:cs typeface="Times New Roman" pitchFamily="18" charset="0"/>
              </a:rPr>
              <a:t>angular misalignment for joints in two multimode step index fibers with numerical apertures of 0.22 and 0.3. </a:t>
            </a:r>
            <a:endParaRPr lang="en-US" sz="2200" b="1" dirty="0">
              <a:solidFill>
                <a:srgbClr val="0070C0"/>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152400" y="0"/>
            <a:ext cx="8763000" cy="4114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209</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21</a:t>
            </a:fld>
            <a:endParaRPr 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52400"/>
          </a:xfrm>
        </p:spPr>
        <p:txBody>
          <a:bodyPr>
            <a:normAutofit fontScale="90000"/>
          </a:bodyPr>
          <a:lstStyle/>
          <a:p>
            <a:endParaRPr lang="en-US" dirty="0"/>
          </a:p>
        </p:txBody>
      </p:sp>
      <p:sp>
        <p:nvSpPr>
          <p:cNvPr id="3" name="Content Placeholder 2"/>
          <p:cNvSpPr>
            <a:spLocks noGrp="1"/>
          </p:cNvSpPr>
          <p:nvPr>
            <p:ph idx="1"/>
          </p:nvPr>
        </p:nvSpPr>
        <p:spPr>
          <a:xfrm>
            <a:off x="228600" y="381000"/>
            <a:ext cx="8686800" cy="6248400"/>
          </a:xfrm>
        </p:spPr>
        <p:txBody>
          <a:bodyPr>
            <a:normAutofit/>
          </a:bodyPr>
          <a:lstStyle/>
          <a:p>
            <a:pPr algn="just"/>
            <a:r>
              <a:rPr lang="en-US" sz="2200" b="1" dirty="0" smtClean="0">
                <a:solidFill>
                  <a:srgbClr val="00B050"/>
                </a:solidFill>
                <a:latin typeface="Times New Roman" pitchFamily="18" charset="0"/>
                <a:cs typeface="Times New Roman" pitchFamily="18" charset="0"/>
              </a:rPr>
              <a:t>An insertion loss of around 1 dB is obtained with angular misalignment of 4° and 5° for the </a:t>
            </a:r>
            <a:r>
              <a:rPr lang="en-US" sz="2200" b="1" i="1" dirty="0" smtClean="0">
                <a:solidFill>
                  <a:srgbClr val="00B050"/>
                </a:solidFill>
                <a:latin typeface="Times New Roman" pitchFamily="18" charset="0"/>
                <a:cs typeface="Times New Roman" pitchFamily="18" charset="0"/>
              </a:rPr>
              <a:t>NA = 0.22 and NA = 0.3 fibers respectively.</a:t>
            </a:r>
          </a:p>
          <a:p>
            <a:pPr algn="just"/>
            <a:endParaRPr lang="en-US" sz="2200" b="1" i="1" dirty="0" smtClean="0">
              <a:solidFill>
                <a:srgbClr val="00B050"/>
              </a:solidFill>
              <a:latin typeface="Times New Roman" pitchFamily="18" charset="0"/>
              <a:cs typeface="Times New Roman" pitchFamily="18" charset="0"/>
            </a:endParaRPr>
          </a:p>
          <a:p>
            <a:pPr algn="just"/>
            <a:r>
              <a:rPr lang="en-US" sz="2200" b="1" i="1" dirty="0" smtClean="0">
                <a:solidFill>
                  <a:srgbClr val="0070C0"/>
                </a:solidFill>
                <a:latin typeface="Times New Roman" pitchFamily="18" charset="0"/>
                <a:cs typeface="Times New Roman" pitchFamily="18" charset="0"/>
              </a:rPr>
              <a:t>It </a:t>
            </a:r>
            <a:r>
              <a:rPr lang="en-US" sz="2200" b="1" dirty="0" smtClean="0">
                <a:solidFill>
                  <a:srgbClr val="0070C0"/>
                </a:solidFill>
                <a:latin typeface="Times New Roman" pitchFamily="18" charset="0"/>
                <a:cs typeface="Times New Roman" pitchFamily="18" charset="0"/>
              </a:rPr>
              <a:t>may also be observed in Figure 5.2(b) that the effect of an index-matching fluid in the fiber gap causes increased losses with angular misalignment. </a:t>
            </a:r>
          </a:p>
          <a:p>
            <a:pPr algn="just"/>
            <a:endParaRPr lang="en-US" sz="2200" b="1" dirty="0" smtClean="0">
              <a:solidFill>
                <a:srgbClr val="00B05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Therefore, it is clear that relatively small levels of lateral and/or angular misalignment can cause significant attenuation at a fiber joint.</a:t>
            </a:r>
          </a:p>
          <a:p>
            <a:pPr algn="just"/>
            <a:endParaRPr lang="en-US" sz="2200" b="1" dirty="0" smtClean="0">
              <a:solidFill>
                <a:srgbClr val="00B050"/>
              </a:solidFill>
              <a:latin typeface="Times New Roman" pitchFamily="18" charset="0"/>
              <a:cs typeface="Times New Roman" pitchFamily="18" charset="0"/>
            </a:endParaRPr>
          </a:p>
          <a:p>
            <a:pPr algn="just"/>
            <a:r>
              <a:rPr lang="en-US" sz="2200" b="1" dirty="0" smtClean="0">
                <a:solidFill>
                  <a:srgbClr val="0070C0"/>
                </a:solidFill>
                <a:latin typeface="Times New Roman" pitchFamily="18" charset="0"/>
                <a:cs typeface="Times New Roman" pitchFamily="18" charset="0"/>
              </a:rPr>
              <a:t>This is especially the case for fibers of small core diameter (less than 150 </a:t>
            </a:r>
            <a:r>
              <a:rPr lang="en-US" sz="2200" b="1" dirty="0" err="1" smtClean="0">
                <a:solidFill>
                  <a:srgbClr val="0070C0"/>
                </a:solidFill>
                <a:latin typeface="Times New Roman" pitchFamily="18" charset="0"/>
                <a:cs typeface="Times New Roman" pitchFamily="18" charset="0"/>
              </a:rPr>
              <a:t>μm</a:t>
            </a:r>
            <a:r>
              <a:rPr lang="en-US" sz="2200" b="1" dirty="0" smtClean="0">
                <a:solidFill>
                  <a:srgbClr val="0070C0"/>
                </a:solidFill>
                <a:latin typeface="Times New Roman" pitchFamily="18" charset="0"/>
                <a:cs typeface="Times New Roman" pitchFamily="18" charset="0"/>
              </a:rPr>
              <a:t>) which are currently employed for most telecommunication purposes.</a:t>
            </a:r>
            <a:endParaRPr lang="en-US" sz="2200" b="1"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210</a:t>
            </a:fld>
            <a:endParaRPr lang="en-US"/>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228600"/>
          </a:xfrm>
        </p:spPr>
        <p:txBody>
          <a:bodyPr>
            <a:noAutofit/>
          </a:bodyPr>
          <a:lstStyle/>
          <a:p>
            <a:r>
              <a:rPr lang="en-US" sz="2800" b="1" u="sng" dirty="0" smtClean="0">
                <a:solidFill>
                  <a:srgbClr val="FF0000"/>
                </a:solidFill>
                <a:latin typeface="Times New Roman" pitchFamily="18" charset="0"/>
                <a:cs typeface="Times New Roman" pitchFamily="18" charset="0"/>
              </a:rPr>
              <a:t>Multimode fiber joints</a:t>
            </a:r>
            <a:endParaRPr lang="en-US" sz="2800" b="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457200"/>
            <a:ext cx="8686800" cy="6400800"/>
          </a:xfrm>
        </p:spPr>
        <p:txBody>
          <a:bodyPr>
            <a:normAutofit lnSpcReduction="10000"/>
          </a:bodyPr>
          <a:lstStyle/>
          <a:p>
            <a:pPr algn="just"/>
            <a:r>
              <a:rPr lang="en-US" sz="2200" b="1" dirty="0" smtClean="0">
                <a:solidFill>
                  <a:srgbClr val="0070C0"/>
                </a:solidFill>
                <a:latin typeface="Times New Roman" pitchFamily="18" charset="0"/>
                <a:cs typeface="Times New Roman" pitchFamily="18" charset="0"/>
              </a:rPr>
              <a:t>Theoretical and experimental studies of fiber misalignment in optical fiber connections allow approximate determination of the losses encountered with the various misalignments of different fiber types. </a:t>
            </a:r>
          </a:p>
          <a:p>
            <a:pPr algn="just"/>
            <a:endParaRPr lang="en-US" sz="2200" b="1" dirty="0" smtClean="0">
              <a:solidFill>
                <a:srgbClr val="0070C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We consider here some of the expressions used to calculate losses due to lateral and angular misalignment of optical fiber joints.</a:t>
            </a:r>
          </a:p>
          <a:p>
            <a:pPr algn="just"/>
            <a:endParaRPr lang="en-US" sz="2200" b="1" dirty="0" smtClean="0">
              <a:solidFill>
                <a:srgbClr val="00B050"/>
              </a:solidFill>
              <a:latin typeface="Times New Roman" pitchFamily="18" charset="0"/>
              <a:cs typeface="Times New Roman" pitchFamily="18" charset="0"/>
            </a:endParaRPr>
          </a:p>
          <a:p>
            <a:pPr algn="just"/>
            <a:r>
              <a:rPr lang="en-US" sz="2200" b="1" dirty="0" smtClean="0">
                <a:solidFill>
                  <a:srgbClr val="0070C0"/>
                </a:solidFill>
                <a:latin typeface="Times New Roman" pitchFamily="18" charset="0"/>
                <a:cs typeface="Times New Roman" pitchFamily="18" charset="0"/>
              </a:rPr>
              <a:t>Longitudinal misalignment is not discussed in detail as it tends to be the least important effect and may be largely avoided in fiber connection. </a:t>
            </a:r>
          </a:p>
          <a:p>
            <a:pPr algn="just"/>
            <a:endParaRPr lang="en-US" sz="2200" b="1" dirty="0" smtClean="0">
              <a:solidFill>
                <a:srgbClr val="0070C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Also there is some disagreement over the magnitude of the losses due to longitudinal misalignment when it is calculated theoretically between Miyazaki </a:t>
            </a:r>
            <a:r>
              <a:rPr lang="en-US" sz="2200" b="1" i="1" dirty="0" smtClean="0">
                <a:solidFill>
                  <a:srgbClr val="00B050"/>
                </a:solidFill>
                <a:latin typeface="Times New Roman" pitchFamily="18" charset="0"/>
                <a:cs typeface="Times New Roman" pitchFamily="18" charset="0"/>
              </a:rPr>
              <a:t>et al. and Tsuchiya et al.</a:t>
            </a:r>
          </a:p>
          <a:p>
            <a:pPr algn="just"/>
            <a:endParaRPr lang="en-US" sz="2200" b="1" i="1" dirty="0" smtClean="0">
              <a:solidFill>
                <a:srgbClr val="00B050"/>
              </a:solidFill>
              <a:latin typeface="Times New Roman" pitchFamily="18" charset="0"/>
              <a:cs typeface="Times New Roman" pitchFamily="18" charset="0"/>
            </a:endParaRPr>
          </a:p>
          <a:p>
            <a:pPr algn="just"/>
            <a:r>
              <a:rPr lang="en-US" sz="2200" b="1" i="1" dirty="0" smtClean="0">
                <a:solidFill>
                  <a:srgbClr val="0070C0"/>
                </a:solidFill>
                <a:latin typeface="Times New Roman" pitchFamily="18" charset="0"/>
                <a:cs typeface="Times New Roman" pitchFamily="18" charset="0"/>
              </a:rPr>
              <a:t>Both groups of workers </a:t>
            </a:r>
            <a:r>
              <a:rPr lang="en-US" sz="2200" b="1" dirty="0" smtClean="0">
                <a:solidFill>
                  <a:srgbClr val="0070C0"/>
                </a:solidFill>
                <a:latin typeface="Times New Roman" pitchFamily="18" charset="0"/>
                <a:cs typeface="Times New Roman" pitchFamily="18" charset="0"/>
              </a:rPr>
              <a:t>claim good agreement with experimental results, which is perhaps understandable when considering the number of variables involved in the measurement.</a:t>
            </a:r>
            <a:endParaRPr lang="en-US" sz="2200" b="1"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211</a:t>
            </a:fld>
            <a:endParaRPr 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685800"/>
            <a:ext cx="8229600" cy="5440363"/>
          </a:xfrm>
        </p:spPr>
        <p:txBody>
          <a:bodyPr>
            <a:normAutofit/>
          </a:bodyPr>
          <a:lstStyle/>
          <a:p>
            <a:pPr algn="just"/>
            <a:r>
              <a:rPr lang="en-US" sz="2400" b="1" dirty="0" smtClean="0">
                <a:solidFill>
                  <a:srgbClr val="00B050"/>
                </a:solidFill>
                <a:latin typeface="Times New Roman" pitchFamily="18" charset="0"/>
                <a:cs typeface="Times New Roman" pitchFamily="18" charset="0"/>
              </a:rPr>
              <a:t>However, it is worth noting that the lower losses predicted by Tsuchiya </a:t>
            </a:r>
            <a:r>
              <a:rPr lang="en-US" sz="2400" b="1" i="1" dirty="0" smtClean="0">
                <a:solidFill>
                  <a:srgbClr val="00B050"/>
                </a:solidFill>
                <a:latin typeface="Times New Roman" pitchFamily="18" charset="0"/>
                <a:cs typeface="Times New Roman" pitchFamily="18" charset="0"/>
              </a:rPr>
              <a:t>et al. agree more closely with a third </a:t>
            </a:r>
            <a:r>
              <a:rPr lang="en-US" sz="2400" b="1" dirty="0" smtClean="0">
                <a:solidFill>
                  <a:srgbClr val="00B050"/>
                </a:solidFill>
                <a:latin typeface="Times New Roman" pitchFamily="18" charset="0"/>
                <a:cs typeface="Times New Roman" pitchFamily="18" charset="0"/>
              </a:rPr>
              <a:t>group of researchers.</a:t>
            </a:r>
          </a:p>
          <a:p>
            <a:pPr algn="just"/>
            <a:endParaRPr lang="en-US" sz="2400" b="1" dirty="0" smtClean="0">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Also, all groups predict higher losses for fibers with larger numerical apertures, which is consistent with intuitive considerations (i.e. the larger the numerical aperture, the greater the spread of the output light and the higher the optical loss at a longitudinally misaligned joint).</a:t>
            </a:r>
            <a:endParaRPr lang="en-US" sz="2400" b="1"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212</a:t>
            </a:fld>
            <a:endParaRPr 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228600" y="838200"/>
            <a:ext cx="8763000" cy="5715000"/>
          </a:xfrm>
        </p:spPr>
        <p:txBody>
          <a:bodyPr>
            <a:normAutofit/>
          </a:bodyPr>
          <a:lstStyle/>
          <a:p>
            <a:pPr algn="just"/>
            <a:r>
              <a:rPr lang="en-US" sz="2400" b="1" dirty="0" smtClean="0">
                <a:solidFill>
                  <a:srgbClr val="0070C0"/>
                </a:solidFill>
                <a:latin typeface="Times New Roman" pitchFamily="18" charset="0"/>
                <a:cs typeface="Times New Roman" pitchFamily="18" charset="0"/>
              </a:rPr>
              <a:t>Theoretical expressions for the determination of lateral and angular misalignment losses are by no means definitive, although in all cases they claim reasonable agreement with experimental results.</a:t>
            </a: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However, experimental results from different sources tend to vary (especially for angular misalignment losses) due to difficulties of measurement.</a:t>
            </a: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It is therefore not implied that the expressions given in the text are necessarily the most accurate, as at present the choice appears somewhat arbitrary.</a:t>
            </a:r>
            <a:endParaRPr lang="en-US" sz="2400" b="1" dirty="0">
              <a:solidFill>
                <a:srgbClr val="0070C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213</a:t>
            </a:fld>
            <a:endParaRPr 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228600" y="457200"/>
            <a:ext cx="8763000" cy="6248400"/>
          </a:xfrm>
        </p:spPr>
        <p:txBody>
          <a:bodyPr>
            <a:normAutofit/>
          </a:bodyPr>
          <a:lstStyle/>
          <a:p>
            <a:pPr algn="just"/>
            <a:r>
              <a:rPr lang="en-US" sz="2400" b="1" dirty="0" smtClean="0">
                <a:solidFill>
                  <a:srgbClr val="00B050"/>
                </a:solidFill>
                <a:latin typeface="Times New Roman" pitchFamily="18" charset="0"/>
                <a:cs typeface="Times New Roman" pitchFamily="18" charset="0"/>
              </a:rPr>
              <a:t>Lateral misalignment reduces the overlap region between the two fiber cores. </a:t>
            </a:r>
          </a:p>
          <a:p>
            <a:pPr algn="just"/>
            <a:r>
              <a:rPr lang="en-US" sz="2200" b="1" dirty="0" smtClean="0">
                <a:solidFill>
                  <a:srgbClr val="0070C0"/>
                </a:solidFill>
                <a:latin typeface="Times New Roman" pitchFamily="18" charset="0"/>
                <a:cs typeface="Times New Roman" pitchFamily="18" charset="0"/>
              </a:rPr>
              <a:t>Assuming uniform excitation of all the optical modes in a multimode step index fiber, the overlapped area between both fiber cores approximately gives the lateral coupling efficiency </a:t>
            </a:r>
            <a:r>
              <a:rPr lang="en-US" sz="2200" b="1" dirty="0" err="1" smtClean="0">
                <a:solidFill>
                  <a:srgbClr val="0070C0"/>
                </a:solidFill>
                <a:latin typeface="Times New Roman" pitchFamily="18" charset="0"/>
                <a:cs typeface="Times New Roman" pitchFamily="18" charset="0"/>
              </a:rPr>
              <a:t>η</a:t>
            </a:r>
            <a:r>
              <a:rPr lang="en-US" sz="1100" b="1" dirty="0" err="1" smtClean="0">
                <a:solidFill>
                  <a:srgbClr val="0070C0"/>
                </a:solidFill>
                <a:latin typeface="Times New Roman" pitchFamily="18" charset="0"/>
                <a:cs typeface="Times New Roman" pitchFamily="18" charset="0"/>
              </a:rPr>
              <a:t>lat</a:t>
            </a:r>
            <a:r>
              <a:rPr lang="en-US" sz="2200" b="1" dirty="0" smtClean="0">
                <a:solidFill>
                  <a:srgbClr val="0070C0"/>
                </a:solidFill>
                <a:latin typeface="Times New Roman" pitchFamily="18" charset="0"/>
                <a:cs typeface="Times New Roman" pitchFamily="18" charset="0"/>
              </a:rPr>
              <a:t>.</a:t>
            </a:r>
          </a:p>
          <a:p>
            <a:pPr algn="just"/>
            <a:r>
              <a:rPr lang="en-US" sz="2400" b="1" dirty="0" smtClean="0">
                <a:solidFill>
                  <a:srgbClr val="00B050"/>
                </a:solidFill>
                <a:latin typeface="Times New Roman" pitchFamily="18" charset="0"/>
                <a:cs typeface="Times New Roman" pitchFamily="18" charset="0"/>
              </a:rPr>
              <a:t>Hence, the lateral coupling efficiency for two similar step index fibers may be written as</a:t>
            </a:r>
          </a:p>
          <a:p>
            <a:pPr algn="just"/>
            <a:endParaRPr lang="en-US" sz="2400" b="1" dirty="0" smtClean="0">
              <a:solidFill>
                <a:srgbClr val="00B050"/>
              </a:solidFill>
              <a:latin typeface="Times New Roman" pitchFamily="18" charset="0"/>
              <a:cs typeface="Times New Roman" pitchFamily="18" charset="0"/>
            </a:endParaRPr>
          </a:p>
          <a:p>
            <a:pPr algn="just"/>
            <a:endParaRPr lang="en-US" sz="2400" b="1" dirty="0" smtClean="0">
              <a:solidFill>
                <a:srgbClr val="00B050"/>
              </a:solidFill>
              <a:latin typeface="Times New Roman" pitchFamily="18" charset="0"/>
              <a:cs typeface="Times New Roman" pitchFamily="18" charset="0"/>
            </a:endParaRPr>
          </a:p>
          <a:p>
            <a:pPr algn="just"/>
            <a:endParaRPr lang="en-US" sz="2400" b="1" dirty="0" smtClean="0">
              <a:solidFill>
                <a:srgbClr val="00B050"/>
              </a:solidFill>
              <a:latin typeface="Times New Roman" pitchFamily="18" charset="0"/>
              <a:cs typeface="Times New Roman" pitchFamily="18" charset="0"/>
            </a:endParaRPr>
          </a:p>
          <a:p>
            <a:endParaRPr lang="en-US" sz="2400" b="1" dirty="0" smtClean="0">
              <a:solidFill>
                <a:srgbClr val="00B050"/>
              </a:solidFill>
              <a:latin typeface="Times New Roman" pitchFamily="18" charset="0"/>
              <a:cs typeface="Times New Roman" pitchFamily="18" charset="0"/>
            </a:endParaRPr>
          </a:p>
          <a:p>
            <a:r>
              <a:rPr lang="en-US" sz="2400" b="1" dirty="0" smtClean="0">
                <a:solidFill>
                  <a:srgbClr val="00B050"/>
                </a:solidFill>
                <a:latin typeface="Times New Roman" pitchFamily="18" charset="0"/>
                <a:cs typeface="Times New Roman" pitchFamily="18" charset="0"/>
              </a:rPr>
              <a:t>where </a:t>
            </a:r>
            <a:r>
              <a:rPr lang="en-US" sz="2400" b="1" i="1" dirty="0" smtClean="0">
                <a:solidFill>
                  <a:srgbClr val="00B050"/>
                </a:solidFill>
                <a:latin typeface="Times New Roman" pitchFamily="18" charset="0"/>
                <a:cs typeface="Times New Roman" pitchFamily="18" charset="0"/>
              </a:rPr>
              <a:t>n1 is the core refractive index,</a:t>
            </a:r>
          </a:p>
          <a:p>
            <a:r>
              <a:rPr lang="en-US" sz="2400" b="1" i="1" dirty="0" smtClean="0">
                <a:solidFill>
                  <a:srgbClr val="00B050"/>
                </a:solidFill>
                <a:latin typeface="Times New Roman" pitchFamily="18" charset="0"/>
                <a:cs typeface="Times New Roman" pitchFamily="18" charset="0"/>
              </a:rPr>
              <a:t> n is the refractive index of the medium between the </a:t>
            </a:r>
            <a:r>
              <a:rPr lang="en-US" sz="2400" b="1" dirty="0" smtClean="0">
                <a:solidFill>
                  <a:srgbClr val="00B050"/>
                </a:solidFill>
                <a:latin typeface="Times New Roman" pitchFamily="18" charset="0"/>
                <a:cs typeface="Times New Roman" pitchFamily="18" charset="0"/>
              </a:rPr>
              <a:t>fibers,</a:t>
            </a:r>
          </a:p>
          <a:p>
            <a:r>
              <a:rPr lang="en-US" sz="2400" b="1" i="1" dirty="0" smtClean="0">
                <a:solidFill>
                  <a:srgbClr val="00B050"/>
                </a:solidFill>
                <a:latin typeface="Times New Roman" pitchFamily="18" charset="0"/>
                <a:cs typeface="Times New Roman" pitchFamily="18" charset="0"/>
              </a:rPr>
              <a:t>y is the lateral offset of the fiber core axes, and </a:t>
            </a:r>
          </a:p>
          <a:p>
            <a:r>
              <a:rPr lang="en-US" sz="2400" b="1" i="1" dirty="0" smtClean="0">
                <a:solidFill>
                  <a:srgbClr val="00B050"/>
                </a:solidFill>
                <a:latin typeface="Times New Roman" pitchFamily="18" charset="0"/>
                <a:cs typeface="Times New Roman" pitchFamily="18" charset="0"/>
              </a:rPr>
              <a:t>a is the fiber core radius.</a:t>
            </a:r>
            <a:endParaRPr lang="en-US" sz="2400" b="1" dirty="0" smtClean="0">
              <a:solidFill>
                <a:srgbClr val="00B050"/>
              </a:solidFill>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685800" y="3657600"/>
            <a:ext cx="8229600" cy="914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214</a:t>
            </a:fld>
            <a:endParaRPr 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
          </a:xfrm>
        </p:spPr>
        <p:txBody>
          <a:bodyPr>
            <a:normAutofit fontScale="90000"/>
          </a:bodyPr>
          <a:lstStyle/>
          <a:p>
            <a:endParaRPr lang="en-US" dirty="0"/>
          </a:p>
        </p:txBody>
      </p:sp>
      <p:sp>
        <p:nvSpPr>
          <p:cNvPr id="3" name="Content Placeholder 2"/>
          <p:cNvSpPr>
            <a:spLocks noGrp="1"/>
          </p:cNvSpPr>
          <p:nvPr>
            <p:ph idx="1"/>
          </p:nvPr>
        </p:nvSpPr>
        <p:spPr>
          <a:xfrm>
            <a:off x="228600" y="304800"/>
            <a:ext cx="8763000" cy="6553200"/>
          </a:xfrm>
        </p:spPr>
        <p:txBody>
          <a:bodyPr>
            <a:normAutofit/>
          </a:bodyPr>
          <a:lstStyle/>
          <a:p>
            <a:pPr algn="just"/>
            <a:r>
              <a:rPr lang="en-US" sz="2200" b="1" dirty="0" smtClean="0">
                <a:solidFill>
                  <a:srgbClr val="0070C0"/>
                </a:solidFill>
                <a:latin typeface="Times New Roman" pitchFamily="18" charset="0"/>
                <a:cs typeface="Times New Roman" pitchFamily="18" charset="0"/>
              </a:rPr>
              <a:t>The lateral misalignment loss in decibels may be determined using:</a:t>
            </a:r>
          </a:p>
          <a:p>
            <a:pPr algn="just"/>
            <a:endParaRPr lang="en-US" sz="2200" b="1" dirty="0" smtClean="0">
              <a:solidFill>
                <a:srgbClr val="0070C0"/>
              </a:solidFill>
              <a:latin typeface="Times New Roman" pitchFamily="18" charset="0"/>
              <a:cs typeface="Times New Roman" pitchFamily="18" charset="0"/>
            </a:endParaRPr>
          </a:p>
          <a:p>
            <a:pPr algn="just"/>
            <a:endParaRPr lang="en-US" sz="1050" b="1" dirty="0" smtClean="0">
              <a:solidFill>
                <a:srgbClr val="00B05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The predicted losses obtained using the formulas given in </a:t>
            </a:r>
            <a:r>
              <a:rPr lang="en-US" sz="2200" b="1" dirty="0" err="1" smtClean="0">
                <a:solidFill>
                  <a:srgbClr val="00B050"/>
                </a:solidFill>
                <a:latin typeface="Times New Roman" pitchFamily="18" charset="0"/>
                <a:cs typeface="Times New Roman" pitchFamily="18" charset="0"/>
              </a:rPr>
              <a:t>Eqs</a:t>
            </a:r>
            <a:r>
              <a:rPr lang="en-US" sz="2200" b="1" dirty="0" smtClean="0">
                <a:solidFill>
                  <a:srgbClr val="00B050"/>
                </a:solidFill>
                <a:latin typeface="Times New Roman" pitchFamily="18" charset="0"/>
                <a:cs typeface="Times New Roman" pitchFamily="18" charset="0"/>
              </a:rPr>
              <a:t> (5.3) and (5.4) are generally slightly higher than the measured values due to the assumption that all modes are equally excited. </a:t>
            </a:r>
          </a:p>
          <a:p>
            <a:pPr algn="just"/>
            <a:endParaRPr lang="en-US" sz="1000" b="1" dirty="0" smtClean="0">
              <a:solidFill>
                <a:srgbClr val="00B050"/>
              </a:solidFill>
              <a:latin typeface="Times New Roman" pitchFamily="18" charset="0"/>
              <a:cs typeface="Times New Roman" pitchFamily="18" charset="0"/>
            </a:endParaRPr>
          </a:p>
          <a:p>
            <a:pPr algn="just"/>
            <a:r>
              <a:rPr lang="en-US" sz="2200" b="1" dirty="0" smtClean="0">
                <a:solidFill>
                  <a:srgbClr val="0070C0"/>
                </a:solidFill>
                <a:latin typeface="Times New Roman" pitchFamily="18" charset="0"/>
                <a:cs typeface="Times New Roman" pitchFamily="18" charset="0"/>
              </a:rPr>
              <a:t>This assumption is only correct for certain cases of optical fiber transmission.</a:t>
            </a:r>
          </a:p>
          <a:p>
            <a:pPr algn="just"/>
            <a:r>
              <a:rPr lang="en-US" sz="2200" b="1" dirty="0" smtClean="0">
                <a:solidFill>
                  <a:srgbClr val="00B050"/>
                </a:solidFill>
                <a:latin typeface="Times New Roman" pitchFamily="18" charset="0"/>
                <a:cs typeface="Times New Roman" pitchFamily="18" charset="0"/>
              </a:rPr>
              <a:t>Also, certain authors assume index matching and hence no Fresnel reflection, which makes the first term in Eq. (5.3) equal to unity (as </a:t>
            </a:r>
            <a:r>
              <a:rPr lang="en-US" sz="2200" b="1" i="1" dirty="0" smtClean="0">
                <a:solidFill>
                  <a:srgbClr val="00B050"/>
                </a:solidFill>
                <a:latin typeface="Times New Roman" pitchFamily="18" charset="0"/>
                <a:cs typeface="Times New Roman" pitchFamily="18" charset="0"/>
              </a:rPr>
              <a:t>n1/n = 1). </a:t>
            </a:r>
          </a:p>
          <a:p>
            <a:pPr algn="just"/>
            <a:endParaRPr lang="en-US" sz="1100" b="1" i="1" dirty="0" smtClean="0">
              <a:solidFill>
                <a:srgbClr val="00B050"/>
              </a:solidFill>
              <a:latin typeface="Times New Roman" pitchFamily="18" charset="0"/>
              <a:cs typeface="Times New Roman" pitchFamily="18" charset="0"/>
            </a:endParaRPr>
          </a:p>
          <a:p>
            <a:pPr algn="just"/>
            <a:r>
              <a:rPr lang="en-US" sz="2200" b="1" i="1" dirty="0" smtClean="0">
                <a:solidFill>
                  <a:srgbClr val="0070C0"/>
                </a:solidFill>
                <a:latin typeface="Times New Roman" pitchFamily="18" charset="0"/>
                <a:cs typeface="Times New Roman" pitchFamily="18" charset="0"/>
              </a:rPr>
              <a:t>This may be </a:t>
            </a:r>
            <a:r>
              <a:rPr lang="en-US" sz="2200" b="1" dirty="0" smtClean="0">
                <a:solidFill>
                  <a:srgbClr val="0070C0"/>
                </a:solidFill>
                <a:latin typeface="Times New Roman" pitchFamily="18" charset="0"/>
                <a:cs typeface="Times New Roman" pitchFamily="18" charset="0"/>
              </a:rPr>
              <a:t>valid if the two fiber ends are assumed to be in close contact (i.e. no air gap in between) and gives lower predicted losses. </a:t>
            </a:r>
          </a:p>
          <a:p>
            <a:pPr algn="just"/>
            <a:endParaRPr lang="en-US" sz="2200" b="1" dirty="0" smtClean="0">
              <a:solidFill>
                <a:srgbClr val="0070C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Nevertheless, bearing in mind these possible inconsistencies, useful estimates for the attenuation due to lateral misalignment of multimode step index fibers may be obtained.</a:t>
            </a:r>
          </a:p>
          <a:p>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1219200" y="914400"/>
            <a:ext cx="7077075" cy="3048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215</a:t>
            </a:fld>
            <a:endParaRPr lang="en-US"/>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228600" y="457200"/>
            <a:ext cx="8686800" cy="6172200"/>
          </a:xfrm>
        </p:spPr>
        <p:txBody>
          <a:bodyPr>
            <a:normAutofit/>
          </a:bodyPr>
          <a:lstStyle/>
          <a:p>
            <a:pPr algn="just"/>
            <a:r>
              <a:rPr lang="en-US" sz="2200" b="1" dirty="0" smtClean="0">
                <a:solidFill>
                  <a:srgbClr val="00B050"/>
                </a:solidFill>
                <a:latin typeface="Times New Roman" pitchFamily="18" charset="0"/>
                <a:cs typeface="Times New Roman" pitchFamily="18" charset="0"/>
              </a:rPr>
              <a:t>Lateral misalignment loss in multimode graded index fibers assuming a uniform distribution of optical power throughout all guided modes was calculated by </a:t>
            </a:r>
            <a:r>
              <a:rPr lang="en-US" sz="2200" b="1" dirty="0" err="1" smtClean="0">
                <a:solidFill>
                  <a:srgbClr val="00B050"/>
                </a:solidFill>
                <a:latin typeface="Times New Roman" pitchFamily="18" charset="0"/>
                <a:cs typeface="Times New Roman" pitchFamily="18" charset="0"/>
              </a:rPr>
              <a:t>Gloge</a:t>
            </a:r>
            <a:r>
              <a:rPr lang="en-US" sz="2200" b="1" dirty="0" smtClean="0">
                <a:solidFill>
                  <a:srgbClr val="00B050"/>
                </a:solidFill>
                <a:latin typeface="Times New Roman" pitchFamily="18" charset="0"/>
                <a:cs typeface="Times New Roman" pitchFamily="18" charset="0"/>
              </a:rPr>
              <a:t>.</a:t>
            </a:r>
          </a:p>
          <a:p>
            <a:pPr algn="just"/>
            <a:r>
              <a:rPr lang="en-US" sz="2200" b="1" dirty="0" smtClean="0">
                <a:solidFill>
                  <a:srgbClr val="0070C0"/>
                </a:solidFill>
                <a:latin typeface="Times New Roman" pitchFamily="18" charset="0"/>
                <a:cs typeface="Times New Roman" pitchFamily="18" charset="0"/>
              </a:rPr>
              <a:t>He estimated that the lateral misalignment loss was dependent on the refractive index gradient α for small lateral offset and may be obtained from:</a:t>
            </a:r>
          </a:p>
          <a:p>
            <a:pPr algn="just"/>
            <a:endParaRPr lang="en-US" sz="2200" b="1" dirty="0" smtClean="0">
              <a:solidFill>
                <a:srgbClr val="00B050"/>
              </a:solidFill>
              <a:latin typeface="Times New Roman" pitchFamily="18" charset="0"/>
              <a:cs typeface="Times New Roman" pitchFamily="18" charset="0"/>
            </a:endParaRPr>
          </a:p>
          <a:p>
            <a:pPr algn="just"/>
            <a:endParaRPr lang="en-US" sz="2200" b="1" dirty="0" smtClean="0">
              <a:solidFill>
                <a:srgbClr val="00B05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where the lateral coupling efficiency was given by:</a:t>
            </a:r>
          </a:p>
          <a:p>
            <a:pPr algn="just"/>
            <a:endParaRPr lang="en-US" sz="2200" b="1" dirty="0" smtClean="0">
              <a:solidFill>
                <a:srgbClr val="00B050"/>
              </a:solidFill>
              <a:latin typeface="Times New Roman" pitchFamily="18" charset="0"/>
              <a:cs typeface="Times New Roman" pitchFamily="18" charset="0"/>
            </a:endParaRPr>
          </a:p>
          <a:p>
            <a:pPr algn="just"/>
            <a:r>
              <a:rPr lang="en-US" sz="2200" b="1" dirty="0" smtClean="0">
                <a:solidFill>
                  <a:srgbClr val="0070C0"/>
                </a:solidFill>
                <a:latin typeface="Times New Roman" pitchFamily="18" charset="0"/>
                <a:cs typeface="Times New Roman" pitchFamily="18" charset="0"/>
              </a:rPr>
              <a:t>Hence Eq. (5.6) may be utilized to obtain the lateral misalignment loss in decibels.</a:t>
            </a:r>
          </a:p>
          <a:p>
            <a:pPr algn="just"/>
            <a:r>
              <a:rPr lang="en-US" sz="2200" b="1" dirty="0" smtClean="0">
                <a:solidFill>
                  <a:srgbClr val="00B050"/>
                </a:solidFill>
                <a:latin typeface="Times New Roman" pitchFamily="18" charset="0"/>
                <a:cs typeface="Times New Roman" pitchFamily="18" charset="0"/>
              </a:rPr>
              <a:t>With a parabolic refractive index profile where α = 2, Eq. (5.5) gives:</a:t>
            </a:r>
          </a:p>
          <a:p>
            <a:pPr algn="just"/>
            <a:endParaRPr lang="en-US" sz="2200" b="1" dirty="0" smtClean="0">
              <a:solidFill>
                <a:srgbClr val="00B050"/>
              </a:solidFill>
              <a:latin typeface="Times New Roman" pitchFamily="18" charset="0"/>
              <a:cs typeface="Times New Roman" pitchFamily="18" charset="0"/>
            </a:endParaRPr>
          </a:p>
          <a:p>
            <a:pPr algn="just"/>
            <a:endParaRPr lang="en-US" sz="2200" b="1" dirty="0" smtClean="0">
              <a:solidFill>
                <a:srgbClr val="00B050"/>
              </a:solidFill>
              <a:latin typeface="Times New Roman" pitchFamily="18" charset="0"/>
              <a:cs typeface="Times New Roman" pitchFamily="18" charset="0"/>
            </a:endParaRPr>
          </a:p>
          <a:p>
            <a:pPr algn="just"/>
            <a:endParaRPr lang="en-US" sz="2200" dirty="0" smtClean="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1752600" y="2667000"/>
            <a:ext cx="7172325" cy="6096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905000" y="3810000"/>
            <a:ext cx="7000875" cy="3810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1143000" y="5410200"/>
            <a:ext cx="6981825" cy="609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3F3570C3-31F5-4616-957C-FC7905A0FD17}" type="slidenum">
              <a:rPr lang="en-US" smtClean="0"/>
              <a:pPr/>
              <a:t>216</a:t>
            </a:fld>
            <a:endParaRPr 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endParaRPr lang="en-US" dirty="0"/>
          </a:p>
        </p:txBody>
      </p:sp>
      <p:sp>
        <p:nvSpPr>
          <p:cNvPr id="3" name="Content Placeholder 2"/>
          <p:cNvSpPr>
            <a:spLocks noGrp="1"/>
          </p:cNvSpPr>
          <p:nvPr>
            <p:ph idx="1"/>
          </p:nvPr>
        </p:nvSpPr>
        <p:spPr>
          <a:xfrm>
            <a:off x="304800" y="838200"/>
            <a:ext cx="8534400" cy="5791200"/>
          </a:xfrm>
        </p:spPr>
        <p:txBody>
          <a:bodyPr>
            <a:normAutofit/>
          </a:bodyPr>
          <a:lstStyle/>
          <a:p>
            <a:pPr algn="just"/>
            <a:r>
              <a:rPr lang="en-US" sz="2400" b="1" dirty="0" smtClean="0">
                <a:solidFill>
                  <a:srgbClr val="0070C0"/>
                </a:solidFill>
                <a:latin typeface="Times New Roman" pitchFamily="18" charset="0"/>
                <a:cs typeface="Times New Roman" pitchFamily="18" charset="0"/>
              </a:rPr>
              <a:t>A further estimate including the leaky modes gave a revised expression for the lateral misalignment loss given in Eq. (5.6) of 0.75(</a:t>
            </a:r>
            <a:r>
              <a:rPr lang="en-US" sz="2400" b="1" i="1" dirty="0" smtClean="0">
                <a:solidFill>
                  <a:srgbClr val="0070C0"/>
                </a:solidFill>
                <a:latin typeface="Times New Roman" pitchFamily="18" charset="0"/>
                <a:cs typeface="Times New Roman" pitchFamily="18" charset="0"/>
              </a:rPr>
              <a:t>y/a).</a:t>
            </a:r>
          </a:p>
          <a:p>
            <a:pPr algn="just"/>
            <a:endParaRPr lang="en-US" sz="2400" i="1" dirty="0" smtClean="0">
              <a:latin typeface="Times New Roman" pitchFamily="18" charset="0"/>
              <a:cs typeface="Times New Roman" pitchFamily="18" charset="0"/>
            </a:endParaRPr>
          </a:p>
          <a:p>
            <a:pPr algn="just"/>
            <a:r>
              <a:rPr lang="en-US" sz="2400" b="1" i="1" dirty="0" smtClean="0">
                <a:solidFill>
                  <a:srgbClr val="00B050"/>
                </a:solidFill>
                <a:latin typeface="Times New Roman" pitchFamily="18" charset="0"/>
                <a:cs typeface="Times New Roman" pitchFamily="18" charset="0"/>
              </a:rPr>
              <a:t>This analysis was also extended to step </a:t>
            </a:r>
            <a:r>
              <a:rPr lang="en-US" sz="2400" b="1" dirty="0" smtClean="0">
                <a:solidFill>
                  <a:srgbClr val="00B050"/>
                </a:solidFill>
                <a:latin typeface="Times New Roman" pitchFamily="18" charset="0"/>
                <a:cs typeface="Times New Roman" pitchFamily="18" charset="0"/>
              </a:rPr>
              <a:t>index fibers (where α = ∞) and gave lateral misalignment losses of 0.64(</a:t>
            </a:r>
            <a:r>
              <a:rPr lang="en-US" sz="2400" b="1" i="1" dirty="0" smtClean="0">
                <a:solidFill>
                  <a:srgbClr val="00B050"/>
                </a:solidFill>
                <a:latin typeface="Times New Roman" pitchFamily="18" charset="0"/>
                <a:cs typeface="Times New Roman" pitchFamily="18" charset="0"/>
              </a:rPr>
              <a:t>y/a) and 0.5(y/a) </a:t>
            </a:r>
            <a:r>
              <a:rPr lang="en-US" sz="2400" b="1" dirty="0" smtClean="0">
                <a:solidFill>
                  <a:srgbClr val="00B050"/>
                </a:solidFill>
                <a:latin typeface="Times New Roman" pitchFamily="18" charset="0"/>
                <a:cs typeface="Times New Roman" pitchFamily="18" charset="0"/>
              </a:rPr>
              <a:t>for the cases of guided modes only and both guided plus leaky modes respectively.</a:t>
            </a:r>
            <a:endParaRPr lang="en-US" sz="2400" b="1"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217</a:t>
            </a:fld>
            <a:endParaRPr 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304800" y="838200"/>
            <a:ext cx="8534400" cy="5715000"/>
          </a:xfrm>
        </p:spPr>
        <p:txBody>
          <a:bodyPr>
            <a:normAutofit/>
          </a:bodyPr>
          <a:lstStyle/>
          <a:p>
            <a:pPr algn="just"/>
            <a:r>
              <a:rPr lang="en-US" sz="2400" b="1" dirty="0" smtClean="0">
                <a:solidFill>
                  <a:srgbClr val="00B050"/>
                </a:solidFill>
                <a:latin typeface="Times New Roman" pitchFamily="18" charset="0"/>
                <a:cs typeface="Times New Roman" pitchFamily="18" charset="0"/>
              </a:rPr>
              <a:t>It may be noted by observing Figure 5.2(a), which shows the measured lateral misalignment loss for a 50 </a:t>
            </a:r>
            <a:r>
              <a:rPr lang="en-US" sz="2400" b="1" dirty="0" err="1" smtClean="0">
                <a:solidFill>
                  <a:srgbClr val="00B050"/>
                </a:solidFill>
                <a:latin typeface="Times New Roman" pitchFamily="18" charset="0"/>
                <a:cs typeface="Times New Roman" pitchFamily="18" charset="0"/>
              </a:rPr>
              <a:t>μm</a:t>
            </a:r>
            <a:r>
              <a:rPr lang="en-US" sz="2400" b="1" dirty="0" smtClean="0">
                <a:solidFill>
                  <a:srgbClr val="00B050"/>
                </a:solidFill>
                <a:latin typeface="Times New Roman" pitchFamily="18" charset="0"/>
                <a:cs typeface="Times New Roman" pitchFamily="18" charset="0"/>
              </a:rPr>
              <a:t> diameter graded index fiber, that the losses predicted above are very pessimistic (the loss for 3 </a:t>
            </a:r>
            <a:r>
              <a:rPr lang="en-US" sz="2400" b="1" dirty="0" err="1" smtClean="0">
                <a:solidFill>
                  <a:srgbClr val="00B050"/>
                </a:solidFill>
                <a:latin typeface="Times New Roman" pitchFamily="18" charset="0"/>
                <a:cs typeface="Times New Roman" pitchFamily="18" charset="0"/>
              </a:rPr>
              <a:t>μm</a:t>
            </a:r>
            <a:r>
              <a:rPr lang="en-US" sz="2400" b="1" dirty="0" smtClean="0">
                <a:solidFill>
                  <a:srgbClr val="00B050"/>
                </a:solidFill>
                <a:latin typeface="Times New Roman" pitchFamily="18" charset="0"/>
                <a:cs typeface="Times New Roman" pitchFamily="18" charset="0"/>
              </a:rPr>
              <a:t> offset shown in Figure 5.2(a) is less than 0.2 dB). </a:t>
            </a: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A model which is found to predict insertion loss due to lateral misalignment in graded index fibers with greater accuracy was proposed by Miller and </a:t>
            </a:r>
            <a:r>
              <a:rPr lang="en-US" sz="2400" b="1" dirty="0" err="1" smtClean="0">
                <a:solidFill>
                  <a:srgbClr val="0070C0"/>
                </a:solidFill>
                <a:latin typeface="Times New Roman" pitchFamily="18" charset="0"/>
                <a:cs typeface="Times New Roman" pitchFamily="18" charset="0"/>
              </a:rPr>
              <a:t>Mettler</a:t>
            </a:r>
            <a:r>
              <a:rPr lang="en-US" sz="2400" b="1" dirty="0" smtClean="0">
                <a:solidFill>
                  <a:srgbClr val="0070C0"/>
                </a:solidFill>
                <a:latin typeface="Times New Roman" pitchFamily="18" charset="0"/>
                <a:cs typeface="Times New Roman" pitchFamily="18" charset="0"/>
              </a:rPr>
              <a:t>.</a:t>
            </a: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In this model they assumed the power distribution at the fiber output to be of Gaussian form. Unfortunately, the analysis is too detailed for this text as it involves integration using numerical techniques.</a:t>
            </a:r>
            <a:endParaRPr lang="en-US" sz="2400" b="1"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3F3570C3-31F5-4616-957C-FC7905A0FD17}" type="slidenum">
              <a:rPr lang="en-US" smtClean="0"/>
              <a:pPr/>
              <a:t>218</a:t>
            </a:fld>
            <a:endParaRPr 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2400"/>
          </a:xfrm>
        </p:spPr>
        <p:txBody>
          <a:bodyPr>
            <a:normAutofit fontScale="90000"/>
          </a:bodyPr>
          <a:lstStyle/>
          <a:p>
            <a:endParaRPr lang="en-US" dirty="0"/>
          </a:p>
        </p:txBody>
      </p:sp>
      <p:sp>
        <p:nvSpPr>
          <p:cNvPr id="3" name="Content Placeholder 2"/>
          <p:cNvSpPr>
            <a:spLocks noGrp="1"/>
          </p:cNvSpPr>
          <p:nvPr>
            <p:ph idx="1"/>
          </p:nvPr>
        </p:nvSpPr>
        <p:spPr>
          <a:xfrm>
            <a:off x="152400" y="304800"/>
            <a:ext cx="8763000" cy="6400800"/>
          </a:xfrm>
        </p:spPr>
        <p:txBody>
          <a:bodyPr>
            <a:normAutofit lnSpcReduction="10000"/>
          </a:bodyPr>
          <a:lstStyle/>
          <a:p>
            <a:pPr algn="just"/>
            <a:r>
              <a:rPr lang="en-US" sz="2400" b="1" dirty="0" smtClean="0">
                <a:solidFill>
                  <a:srgbClr val="0070C0"/>
                </a:solidFill>
                <a:latin typeface="Times New Roman" pitchFamily="18" charset="0"/>
                <a:cs typeface="Times New Roman" pitchFamily="18" charset="0"/>
              </a:rPr>
              <a:t>We therefore limit estimates of insertion losses due to lateral misalignment in multimode graded index fibers to the use of </a:t>
            </a:r>
            <a:r>
              <a:rPr lang="en-US" sz="2400" b="1" dirty="0" err="1" smtClean="0">
                <a:solidFill>
                  <a:srgbClr val="0070C0"/>
                </a:solidFill>
                <a:latin typeface="Times New Roman" pitchFamily="18" charset="0"/>
                <a:cs typeface="Times New Roman" pitchFamily="18" charset="0"/>
              </a:rPr>
              <a:t>Gloge’s</a:t>
            </a:r>
            <a:r>
              <a:rPr lang="en-US" sz="2400" b="1" dirty="0" smtClean="0">
                <a:solidFill>
                  <a:srgbClr val="0070C0"/>
                </a:solidFill>
                <a:latin typeface="Times New Roman" pitchFamily="18" charset="0"/>
                <a:cs typeface="Times New Roman" pitchFamily="18" charset="0"/>
              </a:rPr>
              <a:t> formula.</a:t>
            </a:r>
          </a:p>
          <a:p>
            <a:pPr algn="just"/>
            <a:r>
              <a:rPr lang="en-US" sz="2000" b="1" dirty="0" smtClean="0">
                <a:solidFill>
                  <a:srgbClr val="00B050"/>
                </a:solidFill>
                <a:latin typeface="Times New Roman" pitchFamily="18" charset="0"/>
                <a:cs typeface="Times New Roman" pitchFamily="18" charset="0"/>
              </a:rPr>
              <a:t>Angular misalignment losses at joints in multimode step index fibers may be predicted with reasonable accuracy using an expression for the angular coupling efficiency </a:t>
            </a:r>
            <a:r>
              <a:rPr lang="en-US" sz="2000" b="1" dirty="0" err="1" smtClean="0">
                <a:solidFill>
                  <a:srgbClr val="00B050"/>
                </a:solidFill>
                <a:latin typeface="Times New Roman" pitchFamily="18" charset="0"/>
                <a:cs typeface="Times New Roman" pitchFamily="18" charset="0"/>
              </a:rPr>
              <a:t>η</a:t>
            </a:r>
            <a:r>
              <a:rPr lang="en-US" sz="1200" b="1" dirty="0" err="1" smtClean="0">
                <a:solidFill>
                  <a:srgbClr val="00B050"/>
                </a:solidFill>
                <a:latin typeface="Times New Roman" pitchFamily="18" charset="0"/>
                <a:cs typeface="Times New Roman" pitchFamily="18" charset="0"/>
              </a:rPr>
              <a:t>ang</a:t>
            </a:r>
            <a:r>
              <a:rPr lang="en-US" sz="2000" b="1" dirty="0" smtClean="0">
                <a:solidFill>
                  <a:srgbClr val="00B050"/>
                </a:solidFill>
                <a:latin typeface="Times New Roman" pitchFamily="18" charset="0"/>
                <a:cs typeface="Times New Roman" pitchFamily="18" charset="0"/>
              </a:rPr>
              <a:t> given by:</a:t>
            </a:r>
          </a:p>
          <a:p>
            <a:pPr algn="just"/>
            <a:endParaRPr lang="en-US" sz="2400" b="1" dirty="0" smtClean="0">
              <a:solidFill>
                <a:srgbClr val="0070C0"/>
              </a:solidFill>
              <a:latin typeface="Times New Roman" pitchFamily="18" charset="0"/>
              <a:cs typeface="Times New Roman" pitchFamily="18" charset="0"/>
            </a:endParaRP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where θ is the angular displacement in radians and </a:t>
            </a:r>
          </a:p>
          <a:p>
            <a:pPr algn="just"/>
            <a:r>
              <a:rPr lang="en-US" sz="2400" b="1" dirty="0" smtClean="0">
                <a:solidFill>
                  <a:srgbClr val="00B050"/>
                </a:solidFill>
                <a:latin typeface="Times New Roman" pitchFamily="18" charset="0"/>
                <a:cs typeface="Times New Roman" pitchFamily="18" charset="0"/>
              </a:rPr>
              <a:t>Δ is the relative refractive index difference for the fiber. </a:t>
            </a:r>
          </a:p>
          <a:p>
            <a:pPr algn="just"/>
            <a:r>
              <a:rPr lang="en-US" sz="2400" b="1" dirty="0" smtClean="0">
                <a:solidFill>
                  <a:srgbClr val="0070C0"/>
                </a:solidFill>
                <a:latin typeface="Times New Roman" pitchFamily="18" charset="0"/>
                <a:cs typeface="Times New Roman" pitchFamily="18" charset="0"/>
              </a:rPr>
              <a:t>The insertion loss due to angular misalignment may be obtained from the angular coupling efficiency in the same manner as the lateral misalignment loss following:</a:t>
            </a:r>
          </a:p>
          <a:p>
            <a:pPr algn="just"/>
            <a:endParaRPr lang="en-US" sz="2400" b="1" dirty="0" smtClean="0">
              <a:solidFill>
                <a:srgbClr val="0070C0"/>
              </a:solidFill>
              <a:latin typeface="Times New Roman" pitchFamily="18" charset="0"/>
              <a:cs typeface="Times New Roman" pitchFamily="18" charset="0"/>
            </a:endParaRPr>
          </a:p>
          <a:p>
            <a:pPr algn="just"/>
            <a:endParaRPr lang="en-US" sz="2200" b="1" dirty="0" smtClean="0">
              <a:solidFill>
                <a:srgbClr val="0070C0"/>
              </a:solidFill>
              <a:latin typeface="Times New Roman" pitchFamily="18" charset="0"/>
              <a:cs typeface="Times New Roman" pitchFamily="18" charset="0"/>
            </a:endParaRPr>
          </a:p>
          <a:p>
            <a:pPr algn="just"/>
            <a:r>
              <a:rPr lang="en-US" sz="2200" b="1" dirty="0" smtClean="0">
                <a:solidFill>
                  <a:srgbClr val="00B050"/>
                </a:solidFill>
                <a:latin typeface="Times New Roman" pitchFamily="18" charset="0"/>
                <a:cs typeface="Times New Roman" pitchFamily="18" charset="0"/>
              </a:rPr>
              <a:t>The formulas given in </a:t>
            </a:r>
            <a:r>
              <a:rPr lang="en-US" sz="2200" b="1" dirty="0" err="1" smtClean="0">
                <a:solidFill>
                  <a:srgbClr val="00B050"/>
                </a:solidFill>
                <a:latin typeface="Times New Roman" pitchFamily="18" charset="0"/>
                <a:cs typeface="Times New Roman" pitchFamily="18" charset="0"/>
              </a:rPr>
              <a:t>Eqs</a:t>
            </a:r>
            <a:r>
              <a:rPr lang="en-US" sz="2200" b="1" dirty="0" smtClean="0">
                <a:solidFill>
                  <a:srgbClr val="00B050"/>
                </a:solidFill>
                <a:latin typeface="Times New Roman" pitchFamily="18" charset="0"/>
                <a:cs typeface="Times New Roman" pitchFamily="18" charset="0"/>
              </a:rPr>
              <a:t> (5.8) and (5.9) predict that the smaller the values of Δ, the larger the insertion loss due to angular misalignment</a:t>
            </a:r>
            <a:r>
              <a:rPr lang="en-US" sz="2200" b="1" dirty="0" smtClean="0">
                <a:solidFill>
                  <a:srgbClr val="0070C0"/>
                </a:solidFill>
                <a:latin typeface="Times New Roman" pitchFamily="18" charset="0"/>
                <a:cs typeface="Times New Roman" pitchFamily="18" charset="0"/>
              </a:rPr>
              <a:t>.</a:t>
            </a:r>
            <a:endParaRPr lang="en-US" sz="2200" b="1" dirty="0">
              <a:solidFill>
                <a:srgbClr val="0070C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838200" y="2362200"/>
            <a:ext cx="7924800" cy="685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09600" y="5105400"/>
            <a:ext cx="8153400" cy="410654"/>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219</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22</a:t>
            </a:fld>
            <a:endParaRPr 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rmAutofit fontScale="90000"/>
          </a:bodyPr>
          <a:lstStyle/>
          <a:p>
            <a:endParaRPr lang="en-US" dirty="0"/>
          </a:p>
        </p:txBody>
      </p:sp>
      <p:sp>
        <p:nvSpPr>
          <p:cNvPr id="3" name="Content Placeholder 2"/>
          <p:cNvSpPr>
            <a:spLocks noGrp="1"/>
          </p:cNvSpPr>
          <p:nvPr>
            <p:ph idx="1"/>
          </p:nvPr>
        </p:nvSpPr>
        <p:spPr>
          <a:xfrm>
            <a:off x="228600" y="457200"/>
            <a:ext cx="8686800" cy="6172200"/>
          </a:xfrm>
        </p:spPr>
        <p:txBody>
          <a:bodyPr>
            <a:normAutofit/>
          </a:bodyPr>
          <a:lstStyle/>
          <a:p>
            <a:pPr algn="just"/>
            <a:r>
              <a:rPr lang="en-US" sz="2400" b="1" dirty="0" smtClean="0">
                <a:solidFill>
                  <a:srgbClr val="00B050"/>
                </a:solidFill>
                <a:latin typeface="Times New Roman" pitchFamily="18" charset="0"/>
                <a:cs typeface="Times New Roman" pitchFamily="18" charset="0"/>
              </a:rPr>
              <a:t>Assuming all the modes are equally excited in a multimode step or graded index fiber, and that the numerical apertures and index profiles are the same, then the loss resulting from a mismatch of core diameters (see Figure 5.3(a)) is given by:</a:t>
            </a:r>
          </a:p>
          <a:p>
            <a:pPr algn="just"/>
            <a:endParaRPr lang="en-US" sz="2400" b="1" dirty="0" smtClean="0">
              <a:solidFill>
                <a:srgbClr val="00B050"/>
              </a:solidFill>
              <a:latin typeface="Times New Roman" pitchFamily="18" charset="0"/>
              <a:cs typeface="Times New Roman" pitchFamily="18" charset="0"/>
            </a:endParaRPr>
          </a:p>
          <a:p>
            <a:pPr algn="just"/>
            <a:endParaRPr lang="en-US" sz="2400" b="1" dirty="0" smtClean="0">
              <a:solidFill>
                <a:srgbClr val="00B050"/>
              </a:solidFill>
              <a:latin typeface="Times New Roman" pitchFamily="18" charset="0"/>
              <a:cs typeface="Times New Roman" pitchFamily="18" charset="0"/>
            </a:endParaRP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where </a:t>
            </a:r>
            <a:r>
              <a:rPr lang="en-US" sz="2400" b="1" i="1" dirty="0" smtClean="0">
                <a:solidFill>
                  <a:srgbClr val="0070C0"/>
                </a:solidFill>
                <a:latin typeface="Times New Roman" pitchFamily="18" charset="0"/>
                <a:cs typeface="Times New Roman" pitchFamily="18" charset="0"/>
              </a:rPr>
              <a:t>a1 and a2 are the core radii of the transmitting and receiving fibers respectively.</a:t>
            </a:r>
          </a:p>
          <a:p>
            <a:pPr algn="just"/>
            <a:endParaRPr lang="en-US" sz="2400" b="1" i="1" dirty="0" smtClean="0">
              <a:solidFill>
                <a:srgbClr val="00B050"/>
              </a:solidFill>
              <a:latin typeface="Times New Roman" pitchFamily="18" charset="0"/>
              <a:cs typeface="Times New Roman" pitchFamily="18" charset="0"/>
            </a:endParaRPr>
          </a:p>
          <a:p>
            <a:pPr algn="just"/>
            <a:r>
              <a:rPr lang="en-US" sz="2400" b="1" i="1" dirty="0" smtClean="0">
                <a:solidFill>
                  <a:srgbClr val="00B050"/>
                </a:solidFill>
                <a:latin typeface="Times New Roman" pitchFamily="18" charset="0"/>
                <a:cs typeface="Times New Roman" pitchFamily="18" charset="0"/>
              </a:rPr>
              <a:t> It </a:t>
            </a:r>
            <a:r>
              <a:rPr lang="en-US" sz="2400" b="1" dirty="0" smtClean="0">
                <a:solidFill>
                  <a:srgbClr val="00B050"/>
                </a:solidFill>
                <a:latin typeface="Times New Roman" pitchFamily="18" charset="0"/>
                <a:cs typeface="Times New Roman" pitchFamily="18" charset="0"/>
              </a:rPr>
              <a:t>may be observed from Eq. (5.10) that no loss is incurred if the receiving fiber has a larger core diameter than the transmitting one. In addition, only a relatively small loss (0.09 dB) is obtained when the receiving fiber core diameter is 1% smaller than that of the transmitting fiber.</a:t>
            </a:r>
            <a:endParaRPr lang="en-US" sz="2400" b="1" dirty="0">
              <a:solidFill>
                <a:srgbClr val="00B05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838200" y="2057400"/>
            <a:ext cx="7772400" cy="914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220</a:t>
            </a:fld>
            <a:endParaRPr 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533400"/>
            <a:ext cx="8229600" cy="5592763"/>
          </a:xfrm>
        </p:spPr>
        <p:txBody>
          <a:bodyPr/>
          <a:lstStyle/>
          <a:p>
            <a:endParaRPr lang="en-US" dirty="0" smtClean="0"/>
          </a:p>
          <a:p>
            <a:endParaRPr lang="en-US" dirty="0" smtClean="0"/>
          </a:p>
          <a:p>
            <a:endParaRPr lang="en-US" dirty="0" smtClean="0"/>
          </a:p>
          <a:p>
            <a:endParaRPr lang="en-US" dirty="0" smtClean="0"/>
          </a:p>
          <a:p>
            <a:endParaRPr lang="en-US" dirty="0" smtClean="0"/>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When the transmitting fiber has a higher numerical aperture than the receiving fiber, then some of the emitted light rays will fall outside the acceptance angle of the receiving fiber and they will therefore not be coupled through the joint. </a:t>
            </a:r>
          </a:p>
          <a:p>
            <a:pPr algn="just"/>
            <a:endParaRPr lang="en-US" sz="2400" b="1" dirty="0" smtClean="0">
              <a:solidFill>
                <a:srgbClr val="0070C0"/>
              </a:solidFill>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381000" y="0"/>
            <a:ext cx="8305800" cy="3276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221</a:t>
            </a:fld>
            <a:endParaRPr 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304800" y="762000"/>
            <a:ext cx="8610600" cy="5867400"/>
          </a:xfrm>
        </p:spPr>
        <p:txBody>
          <a:bodyPr>
            <a:normAutofit/>
          </a:bodyPr>
          <a:lstStyle/>
          <a:p>
            <a:pPr algn="just"/>
            <a:r>
              <a:rPr lang="en-US" sz="2400" b="1" dirty="0" smtClean="0">
                <a:solidFill>
                  <a:srgbClr val="0070C0"/>
                </a:solidFill>
                <a:latin typeface="Times New Roman" pitchFamily="18" charset="0"/>
                <a:cs typeface="Times New Roman" pitchFamily="18" charset="0"/>
              </a:rPr>
              <a:t>Again assuming a uniform modal power distribution, and fibers with equivalent refractive index profiles and core diameters, then the loss caused by a mismatch of numerical apertures (see Figure 5.3(b)) can be obtained from:</a:t>
            </a: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where </a:t>
            </a:r>
            <a:r>
              <a:rPr lang="en-US" sz="2400" b="1" i="1" dirty="0" smtClean="0">
                <a:solidFill>
                  <a:srgbClr val="00B050"/>
                </a:solidFill>
                <a:latin typeface="Times New Roman" pitchFamily="18" charset="0"/>
                <a:cs typeface="Times New Roman" pitchFamily="18" charset="0"/>
              </a:rPr>
              <a:t>NA1 and NA2 are the numerical apertures for the transmitting and receiving fibers </a:t>
            </a:r>
            <a:r>
              <a:rPr lang="en-US" sz="2400" b="1" dirty="0" smtClean="0">
                <a:solidFill>
                  <a:srgbClr val="00B050"/>
                </a:solidFill>
                <a:latin typeface="Times New Roman" pitchFamily="18" charset="0"/>
                <a:cs typeface="Times New Roman" pitchFamily="18" charset="0"/>
              </a:rPr>
              <a:t>respectively. </a:t>
            </a: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Equation (5.11) is valid for both step and graded index* fibers and in common with Eq. (5.10) it demonstrates that no losses occur when the receiving parameter (i.e. numerical aperture) is larger than the transmitting one.</a:t>
            </a:r>
          </a:p>
          <a:p>
            <a:pPr algn="just"/>
            <a:endParaRPr lang="en-US" sz="24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838200" y="2362200"/>
            <a:ext cx="7848600" cy="990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222</a:t>
            </a:fld>
            <a:endParaRPr 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228600" y="457200"/>
            <a:ext cx="8686800" cy="6248400"/>
          </a:xfrm>
        </p:spPr>
        <p:txBody>
          <a:bodyPr>
            <a:normAutofit/>
          </a:bodyPr>
          <a:lstStyle/>
          <a:p>
            <a:pPr algn="just"/>
            <a:r>
              <a:rPr lang="en-US" sz="2400" b="1" dirty="0" smtClean="0">
                <a:solidFill>
                  <a:srgbClr val="0070C0"/>
                </a:solidFill>
                <a:latin typeface="Times New Roman" pitchFamily="18" charset="0"/>
                <a:cs typeface="Times New Roman" pitchFamily="18" charset="0"/>
              </a:rPr>
              <a:t>Finally, a mismatch in refractive index profiles (see Figure 5.3(a)) results in a loss which can be shown to be:</a:t>
            </a:r>
          </a:p>
          <a:p>
            <a:pPr algn="just"/>
            <a:endParaRPr lang="en-US" sz="2400" b="1" dirty="0" smtClean="0">
              <a:solidFill>
                <a:srgbClr val="0070C0"/>
              </a:solidFill>
              <a:latin typeface="Times New Roman" pitchFamily="18" charset="0"/>
              <a:cs typeface="Times New Roman" pitchFamily="18" charset="0"/>
            </a:endParaRPr>
          </a:p>
          <a:p>
            <a:pPr algn="just"/>
            <a:endParaRPr lang="en-US" sz="2400" b="1" dirty="0" smtClean="0">
              <a:solidFill>
                <a:srgbClr val="0070C0"/>
              </a:solidFill>
              <a:latin typeface="Times New Roman" pitchFamily="18" charset="0"/>
              <a:cs typeface="Times New Roman" pitchFamily="18" charset="0"/>
            </a:endParaRPr>
          </a:p>
          <a:p>
            <a:pPr algn="just"/>
            <a:endParaRPr lang="en-US" sz="12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where α</a:t>
            </a:r>
            <a:r>
              <a:rPr lang="en-US" sz="1600" b="1" dirty="0" smtClean="0">
                <a:solidFill>
                  <a:srgbClr val="00B050"/>
                </a:solidFill>
                <a:latin typeface="Times New Roman" pitchFamily="18" charset="0"/>
                <a:cs typeface="Times New Roman" pitchFamily="18" charset="0"/>
              </a:rPr>
              <a:t>1</a:t>
            </a:r>
            <a:r>
              <a:rPr lang="en-US" sz="2400" b="1" dirty="0" smtClean="0">
                <a:solidFill>
                  <a:srgbClr val="00B050"/>
                </a:solidFill>
                <a:latin typeface="Times New Roman" pitchFamily="18" charset="0"/>
                <a:cs typeface="Times New Roman" pitchFamily="18" charset="0"/>
              </a:rPr>
              <a:t> and α</a:t>
            </a:r>
            <a:r>
              <a:rPr lang="en-US" sz="1600" b="1" dirty="0" smtClean="0">
                <a:solidFill>
                  <a:srgbClr val="00B050"/>
                </a:solidFill>
                <a:latin typeface="Times New Roman" pitchFamily="18" charset="0"/>
                <a:cs typeface="Times New Roman" pitchFamily="18" charset="0"/>
              </a:rPr>
              <a:t>2 </a:t>
            </a:r>
            <a:r>
              <a:rPr lang="en-US" sz="2400" b="1" dirty="0" smtClean="0">
                <a:solidFill>
                  <a:srgbClr val="00B050"/>
                </a:solidFill>
                <a:latin typeface="Times New Roman" pitchFamily="18" charset="0"/>
                <a:cs typeface="Times New Roman" pitchFamily="18" charset="0"/>
              </a:rPr>
              <a:t>are the profile parameters for the transmitting and receiving fibers respectively.</a:t>
            </a: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When connecting from a step index fiber with α</a:t>
            </a:r>
            <a:r>
              <a:rPr lang="en-US" sz="1200" b="1"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 = ∞ to a parabolic profile graded index fiber with α</a:t>
            </a:r>
            <a:r>
              <a:rPr lang="en-US" sz="1200" b="1" dirty="0" smtClean="0">
                <a:solidFill>
                  <a:srgbClr val="0070C0"/>
                </a:solidFill>
                <a:latin typeface="Times New Roman" pitchFamily="18" charset="0"/>
                <a:cs typeface="Times New Roman" pitchFamily="18" charset="0"/>
              </a:rPr>
              <a:t>2</a:t>
            </a:r>
            <a:r>
              <a:rPr lang="en-US" sz="2400" b="1" dirty="0" smtClean="0">
                <a:solidFill>
                  <a:srgbClr val="0070C0"/>
                </a:solidFill>
                <a:latin typeface="Times New Roman" pitchFamily="18" charset="0"/>
                <a:cs typeface="Times New Roman" pitchFamily="18" charset="0"/>
              </a:rPr>
              <a:t> = 2, both having the same core diameter and axial numerical aperture, then a loss of 3 dB is produced. </a:t>
            </a: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The reverse connection, however, does not incur a loss due to refractive index profile mismatch.</a:t>
            </a:r>
          </a:p>
          <a:p>
            <a:pPr algn="just"/>
            <a:endParaRPr lang="en-US" sz="24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685800" y="1371600"/>
            <a:ext cx="8077200" cy="99059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223</a:t>
            </a:fld>
            <a:endParaRPr 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228600" y="685800"/>
            <a:ext cx="8686800" cy="5943600"/>
          </a:xfrm>
        </p:spPr>
        <p:txBody>
          <a:bodyPr>
            <a:normAutofit/>
          </a:bodyPr>
          <a:lstStyle/>
          <a:p>
            <a:pPr algn="just"/>
            <a:r>
              <a:rPr lang="en-US" sz="2400" b="1" dirty="0" smtClean="0">
                <a:solidFill>
                  <a:srgbClr val="00B050"/>
                </a:solidFill>
                <a:latin typeface="Times New Roman" pitchFamily="18" charset="0"/>
                <a:cs typeface="Times New Roman" pitchFamily="18" charset="0"/>
              </a:rPr>
              <a:t>The intrinsic losses obtained at multimode fiber–fiber joints provided by </a:t>
            </a:r>
            <a:r>
              <a:rPr lang="en-US" sz="2400" b="1" dirty="0" err="1" smtClean="0">
                <a:solidFill>
                  <a:srgbClr val="00B050"/>
                </a:solidFill>
                <a:latin typeface="Times New Roman" pitchFamily="18" charset="0"/>
                <a:cs typeface="Times New Roman" pitchFamily="18" charset="0"/>
              </a:rPr>
              <a:t>Eqs</a:t>
            </a:r>
            <a:r>
              <a:rPr lang="en-US" sz="2400" b="1" dirty="0" smtClean="0">
                <a:solidFill>
                  <a:srgbClr val="00B050"/>
                </a:solidFill>
                <a:latin typeface="Times New Roman" pitchFamily="18" charset="0"/>
                <a:cs typeface="Times New Roman" pitchFamily="18" charset="0"/>
              </a:rPr>
              <a:t> (5.10) to (5.12) can be combined into a single expression as follows:</a:t>
            </a:r>
          </a:p>
          <a:p>
            <a:pPr algn="just"/>
            <a:endParaRPr lang="en-US" sz="2400" b="1" dirty="0" smtClean="0">
              <a:solidFill>
                <a:srgbClr val="00B050"/>
              </a:solidFill>
              <a:latin typeface="Times New Roman" pitchFamily="18" charset="0"/>
              <a:cs typeface="Times New Roman" pitchFamily="18" charset="0"/>
            </a:endParaRPr>
          </a:p>
          <a:p>
            <a:pPr algn="just"/>
            <a:endParaRPr lang="en-US" sz="2400" b="1" dirty="0" smtClean="0">
              <a:solidFill>
                <a:srgbClr val="00B050"/>
              </a:solidFill>
              <a:latin typeface="Times New Roman" pitchFamily="18" charset="0"/>
              <a:cs typeface="Times New Roman" pitchFamily="18" charset="0"/>
            </a:endParaRP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It should be noted that Eq. (5.13) assumes that the three mismatches occur together. </a:t>
            </a: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Distributions of losses which are obtained when, with particular distributions of parameters, various random combinations of mismatches occur in a long series of connections are provided in Ref. 11.5.</a:t>
            </a:r>
          </a:p>
          <a:p>
            <a:pPr algn="just"/>
            <a:endParaRPr lang="en-US" sz="24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srcRect/>
          <a:stretch>
            <a:fillRect/>
          </a:stretch>
        </p:blipFill>
        <p:spPr bwMode="auto">
          <a:xfrm>
            <a:off x="990600" y="1905000"/>
            <a:ext cx="7543800" cy="1219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224</a:t>
            </a:fld>
            <a:endParaRPr 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04800"/>
          </a:xfrm>
        </p:spPr>
        <p:txBody>
          <a:bodyPr>
            <a:noAutofit/>
          </a:bodyPr>
          <a:lstStyle/>
          <a:p>
            <a:r>
              <a:rPr lang="en-US" sz="2400" b="1" u="sng" dirty="0" smtClean="0">
                <a:solidFill>
                  <a:srgbClr val="FF0000"/>
                </a:solidFill>
                <a:latin typeface="Times New Roman" pitchFamily="18" charset="0"/>
                <a:cs typeface="Times New Roman" pitchFamily="18" charset="0"/>
              </a:rPr>
              <a:t>Single-mode fiber joints</a:t>
            </a:r>
            <a:endParaRPr lang="en-US" sz="2400" b="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533400"/>
            <a:ext cx="8686800" cy="6096000"/>
          </a:xfrm>
        </p:spPr>
        <p:txBody>
          <a:bodyPr>
            <a:normAutofit/>
          </a:bodyPr>
          <a:lstStyle/>
          <a:p>
            <a:pPr algn="just"/>
            <a:r>
              <a:rPr lang="en-US" sz="2400" b="1" dirty="0" smtClean="0">
                <a:solidFill>
                  <a:srgbClr val="0070C0"/>
                </a:solidFill>
                <a:latin typeface="Times New Roman" pitchFamily="18" charset="0"/>
                <a:cs typeface="Times New Roman" pitchFamily="18" charset="0"/>
              </a:rPr>
              <a:t>Misalignment losses at connections in single-mode fibers have been theoretically considered by Marcuse and Gambling </a:t>
            </a:r>
            <a:r>
              <a:rPr lang="en-US" sz="2400" b="1" i="1" dirty="0" smtClean="0">
                <a:solidFill>
                  <a:srgbClr val="0070C0"/>
                </a:solidFill>
                <a:latin typeface="Times New Roman" pitchFamily="18" charset="0"/>
                <a:cs typeface="Times New Roman" pitchFamily="18" charset="0"/>
              </a:rPr>
              <a:t>et al. </a:t>
            </a:r>
          </a:p>
          <a:p>
            <a:pPr algn="just"/>
            <a:r>
              <a:rPr lang="en-US" sz="2400" b="1" i="1" dirty="0" smtClean="0">
                <a:solidFill>
                  <a:srgbClr val="00B050"/>
                </a:solidFill>
                <a:latin typeface="Times New Roman" pitchFamily="18" charset="0"/>
                <a:cs typeface="Times New Roman" pitchFamily="18" charset="0"/>
              </a:rPr>
              <a:t>The theoretical analysis </a:t>
            </a:r>
            <a:r>
              <a:rPr lang="en-US" sz="2400" b="1" dirty="0" smtClean="0">
                <a:solidFill>
                  <a:srgbClr val="00B050"/>
                </a:solidFill>
                <a:latin typeface="Times New Roman" pitchFamily="18" charset="0"/>
                <a:cs typeface="Times New Roman" pitchFamily="18" charset="0"/>
              </a:rPr>
              <a:t>which was instigated by Marcuse is based upon the Gaussian or near-Gaussian shape of the modes propagating in single-mode fibers regardless of the fiber type (i.e. step index or graded index). </a:t>
            </a:r>
          </a:p>
          <a:p>
            <a:pPr algn="just"/>
            <a:r>
              <a:rPr lang="en-US" sz="2400" b="1" dirty="0" smtClean="0">
                <a:solidFill>
                  <a:srgbClr val="0070C0"/>
                </a:solidFill>
                <a:latin typeface="Times New Roman" pitchFamily="18" charset="0"/>
                <a:cs typeface="Times New Roman" pitchFamily="18" charset="0"/>
              </a:rPr>
              <a:t>Further development of this theory by Gambling </a:t>
            </a:r>
            <a:r>
              <a:rPr lang="en-US" sz="2400" b="1" i="1" dirty="0" smtClean="0">
                <a:solidFill>
                  <a:srgbClr val="0070C0"/>
                </a:solidFill>
                <a:latin typeface="Times New Roman" pitchFamily="18" charset="0"/>
                <a:cs typeface="Times New Roman" pitchFamily="18" charset="0"/>
              </a:rPr>
              <a:t>et al. gave </a:t>
            </a:r>
            <a:r>
              <a:rPr lang="en-US" sz="2400" b="1" dirty="0" smtClean="0">
                <a:solidFill>
                  <a:srgbClr val="0070C0"/>
                </a:solidFill>
                <a:latin typeface="Times New Roman" pitchFamily="18" charset="0"/>
                <a:cs typeface="Times New Roman" pitchFamily="18" charset="0"/>
              </a:rPr>
              <a:t>simplified formulas for both the lateral and angular misalignment losses at joints in single mode fibers. </a:t>
            </a:r>
          </a:p>
          <a:p>
            <a:pPr algn="just"/>
            <a:r>
              <a:rPr lang="en-US" sz="2400" b="1" dirty="0" smtClean="0">
                <a:solidFill>
                  <a:srgbClr val="00B050"/>
                </a:solidFill>
                <a:latin typeface="Times New Roman" pitchFamily="18" charset="0"/>
                <a:cs typeface="Times New Roman" pitchFamily="18" charset="0"/>
              </a:rPr>
              <a:t>In the absence of angular misalignment Gambling </a:t>
            </a:r>
            <a:r>
              <a:rPr lang="en-US" sz="2400" b="1" i="1" dirty="0" smtClean="0">
                <a:solidFill>
                  <a:srgbClr val="00B050"/>
                </a:solidFill>
                <a:latin typeface="Times New Roman" pitchFamily="18" charset="0"/>
                <a:cs typeface="Times New Roman" pitchFamily="18" charset="0"/>
              </a:rPr>
              <a:t>et al. calculated that the </a:t>
            </a:r>
            <a:r>
              <a:rPr lang="en-US" sz="2400" b="1" dirty="0" smtClean="0">
                <a:solidFill>
                  <a:srgbClr val="00B050"/>
                </a:solidFill>
                <a:latin typeface="Times New Roman" pitchFamily="18" charset="0"/>
                <a:cs typeface="Times New Roman" pitchFamily="18" charset="0"/>
              </a:rPr>
              <a:t>loss </a:t>
            </a:r>
            <a:r>
              <a:rPr lang="en-US" sz="2400" b="1" i="1" dirty="0" err="1" smtClean="0">
                <a:solidFill>
                  <a:srgbClr val="00B050"/>
                </a:solidFill>
                <a:latin typeface="Times New Roman" pitchFamily="18" charset="0"/>
                <a:cs typeface="Times New Roman" pitchFamily="18" charset="0"/>
              </a:rPr>
              <a:t>Tl</a:t>
            </a:r>
            <a:r>
              <a:rPr lang="en-US" sz="2400" b="1" i="1" dirty="0" smtClean="0">
                <a:solidFill>
                  <a:srgbClr val="00B050"/>
                </a:solidFill>
                <a:latin typeface="Times New Roman" pitchFamily="18" charset="0"/>
                <a:cs typeface="Times New Roman" pitchFamily="18" charset="0"/>
              </a:rPr>
              <a:t> due to lateral offset y was given by:</a:t>
            </a:r>
          </a:p>
          <a:p>
            <a:pPr algn="just"/>
            <a:endParaRPr lang="en-US" sz="2400" b="1" i="1" dirty="0" smtClean="0">
              <a:solidFill>
                <a:srgbClr val="0070C0"/>
              </a:solidFill>
              <a:latin typeface="Times New Roman" pitchFamily="18" charset="0"/>
              <a:cs typeface="Times New Roman" pitchFamily="18" charset="0"/>
            </a:endParaRPr>
          </a:p>
          <a:p>
            <a:pPr algn="just"/>
            <a:endParaRPr lang="en-US" sz="2400" b="1" i="1"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rPr>
              <a:t>where ω is the normalized spot size of the fundamental mode.</a:t>
            </a:r>
            <a:endParaRPr lang="en-US" sz="2400" b="1" dirty="0">
              <a:solidFill>
                <a:srgbClr val="0070C0"/>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srcRect/>
          <a:stretch>
            <a:fillRect/>
          </a:stretch>
        </p:blipFill>
        <p:spPr bwMode="auto">
          <a:xfrm>
            <a:off x="914400" y="4953000"/>
            <a:ext cx="6981825" cy="6000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225</a:t>
            </a:fld>
            <a:endParaRPr 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2400"/>
          </a:xfrm>
        </p:spPr>
        <p:txBody>
          <a:bodyPr>
            <a:normAutofit fontScale="90000"/>
          </a:bodyPr>
          <a:lstStyle/>
          <a:p>
            <a:endParaRPr lang="en-US" dirty="0"/>
          </a:p>
        </p:txBody>
      </p:sp>
      <p:sp>
        <p:nvSpPr>
          <p:cNvPr id="3" name="Content Placeholder 2"/>
          <p:cNvSpPr>
            <a:spLocks noGrp="1"/>
          </p:cNvSpPr>
          <p:nvPr>
            <p:ph idx="1"/>
          </p:nvPr>
        </p:nvSpPr>
        <p:spPr>
          <a:xfrm>
            <a:off x="228600" y="381000"/>
            <a:ext cx="8686800" cy="6248400"/>
          </a:xfrm>
        </p:spPr>
        <p:txBody>
          <a:bodyPr>
            <a:normAutofit fontScale="92500" lnSpcReduction="10000"/>
          </a:bodyPr>
          <a:lstStyle/>
          <a:p>
            <a:pPr algn="just"/>
            <a:r>
              <a:rPr lang="en-US" sz="2400" b="1" dirty="0" smtClean="0">
                <a:solidFill>
                  <a:srgbClr val="00B050"/>
                </a:solidFill>
                <a:latin typeface="Times New Roman" pitchFamily="18" charset="0"/>
                <a:cs typeface="Times New Roman" pitchFamily="18" charset="0"/>
              </a:rPr>
              <a:t>However, the normalized spot size for the LP</a:t>
            </a:r>
            <a:r>
              <a:rPr lang="en-US" sz="1400" b="1" dirty="0" smtClean="0">
                <a:solidFill>
                  <a:srgbClr val="00B050"/>
                </a:solidFill>
                <a:latin typeface="Times New Roman" pitchFamily="18" charset="0"/>
                <a:cs typeface="Times New Roman" pitchFamily="18" charset="0"/>
              </a:rPr>
              <a:t>01</a:t>
            </a:r>
            <a:r>
              <a:rPr lang="en-US" sz="2400" b="1" dirty="0" smtClean="0">
                <a:solidFill>
                  <a:srgbClr val="00B050"/>
                </a:solidFill>
                <a:latin typeface="Times New Roman" pitchFamily="18" charset="0"/>
                <a:cs typeface="Times New Roman" pitchFamily="18" charset="0"/>
              </a:rPr>
              <a:t> mode (which corresponds to the HE mode) may be obtained from the empirical formula:</a:t>
            </a:r>
          </a:p>
          <a:p>
            <a:pPr algn="just"/>
            <a:endParaRPr lang="en-US" sz="2400" b="1" dirty="0" smtClean="0">
              <a:solidFill>
                <a:srgbClr val="00B050"/>
              </a:solidFill>
              <a:latin typeface="Times New Roman" pitchFamily="18" charset="0"/>
              <a:cs typeface="Times New Roman" pitchFamily="18" charset="0"/>
            </a:endParaRP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where ω is the spot size in </a:t>
            </a:r>
            <a:r>
              <a:rPr lang="en-US" sz="2400" b="1" dirty="0" err="1" smtClean="0">
                <a:solidFill>
                  <a:srgbClr val="0070C0"/>
                </a:solidFill>
                <a:latin typeface="Times New Roman" pitchFamily="18" charset="0"/>
                <a:cs typeface="Times New Roman" pitchFamily="18" charset="0"/>
              </a:rPr>
              <a:t>μm</a:t>
            </a:r>
            <a:r>
              <a:rPr lang="en-US" sz="2400" b="1" dirty="0" smtClean="0">
                <a:solidFill>
                  <a:srgbClr val="0070C0"/>
                </a:solidFill>
                <a:latin typeface="Times New Roman" pitchFamily="18" charset="0"/>
                <a:cs typeface="Times New Roman" pitchFamily="18" charset="0"/>
              </a:rPr>
              <a:t>, </a:t>
            </a:r>
            <a:r>
              <a:rPr lang="en-US" sz="2400" b="1" i="1" dirty="0" smtClean="0">
                <a:solidFill>
                  <a:srgbClr val="0070C0"/>
                </a:solidFill>
                <a:latin typeface="Times New Roman" pitchFamily="18" charset="0"/>
                <a:cs typeface="Times New Roman" pitchFamily="18" charset="0"/>
              </a:rPr>
              <a:t>a is the fiber core radius and V is the normalized frequency </a:t>
            </a:r>
            <a:r>
              <a:rPr lang="en-US" sz="2400" b="1" dirty="0" smtClean="0">
                <a:solidFill>
                  <a:srgbClr val="0070C0"/>
                </a:solidFill>
                <a:latin typeface="Times New Roman" pitchFamily="18" charset="0"/>
                <a:cs typeface="Times New Roman" pitchFamily="18" charset="0"/>
              </a:rPr>
              <a:t>for the fiber.</a:t>
            </a:r>
          </a:p>
          <a:p>
            <a:pPr algn="just"/>
            <a:r>
              <a:rPr lang="en-US" sz="2400" b="1" dirty="0" smtClean="0">
                <a:solidFill>
                  <a:srgbClr val="00B050"/>
                </a:solidFill>
                <a:latin typeface="Times New Roman" pitchFamily="18" charset="0"/>
                <a:cs typeface="Times New Roman" pitchFamily="18" charset="0"/>
              </a:rPr>
              <a:t> Alternatively, the insertion loss </a:t>
            </a:r>
            <a:r>
              <a:rPr lang="en-US" sz="2400" b="1" i="1" dirty="0" smtClean="0">
                <a:solidFill>
                  <a:srgbClr val="00B050"/>
                </a:solidFill>
                <a:latin typeface="Times New Roman" pitchFamily="18" charset="0"/>
                <a:cs typeface="Times New Roman" pitchFamily="18" charset="0"/>
              </a:rPr>
              <a:t>Ta caused by an angular misalignment θ (in </a:t>
            </a:r>
            <a:r>
              <a:rPr lang="en-US" sz="2400" b="1" dirty="0" smtClean="0">
                <a:solidFill>
                  <a:srgbClr val="00B050"/>
                </a:solidFill>
                <a:latin typeface="Times New Roman" pitchFamily="18" charset="0"/>
                <a:cs typeface="Times New Roman" pitchFamily="18" charset="0"/>
              </a:rPr>
              <a:t>radians) at a joint in a single-mode fiber may be given by:</a:t>
            </a:r>
          </a:p>
          <a:p>
            <a:pPr algn="just"/>
            <a:endParaRPr lang="en-US" sz="2400" b="1" dirty="0" smtClean="0">
              <a:solidFill>
                <a:srgbClr val="00B050"/>
              </a:solidFill>
              <a:latin typeface="Times New Roman" pitchFamily="18" charset="0"/>
              <a:cs typeface="Times New Roman" pitchFamily="18" charset="0"/>
            </a:endParaRPr>
          </a:p>
          <a:p>
            <a:pPr algn="just"/>
            <a:endParaRPr lang="en-US" sz="2400" b="1" dirty="0" smtClean="0">
              <a:solidFill>
                <a:srgbClr val="00B05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where </a:t>
            </a:r>
            <a:r>
              <a:rPr lang="en-US" sz="2400" b="1" i="1" dirty="0" smtClean="0">
                <a:solidFill>
                  <a:srgbClr val="0070C0"/>
                </a:solidFill>
                <a:latin typeface="Times New Roman" pitchFamily="18" charset="0"/>
                <a:cs typeface="Times New Roman" pitchFamily="18" charset="0"/>
              </a:rPr>
              <a:t>n1 is the fiber core refractive index and NA is the numerical aperture of the fiber.</a:t>
            </a:r>
          </a:p>
          <a:p>
            <a:pPr algn="just"/>
            <a:endParaRPr lang="en-US" sz="2400" b="1" i="1" dirty="0" smtClean="0">
              <a:solidFill>
                <a:srgbClr val="0070C0"/>
              </a:solidFill>
              <a:latin typeface="Times New Roman" pitchFamily="18" charset="0"/>
              <a:cs typeface="Times New Roman" pitchFamily="18" charset="0"/>
            </a:endParaRPr>
          </a:p>
          <a:p>
            <a:pPr algn="just"/>
            <a:r>
              <a:rPr lang="en-US" sz="2400" b="1" i="1" dirty="0" smtClean="0">
                <a:solidFill>
                  <a:srgbClr val="00B050"/>
                </a:solidFill>
                <a:latin typeface="Times New Roman" pitchFamily="18" charset="0"/>
                <a:cs typeface="Times New Roman" pitchFamily="18" charset="0"/>
              </a:rPr>
              <a:t> It </a:t>
            </a:r>
            <a:r>
              <a:rPr lang="en-US" sz="2400" b="1" dirty="0" smtClean="0">
                <a:solidFill>
                  <a:srgbClr val="00B050"/>
                </a:solidFill>
                <a:latin typeface="Times New Roman" pitchFamily="18" charset="0"/>
                <a:cs typeface="Times New Roman" pitchFamily="18" charset="0"/>
              </a:rPr>
              <a:t>must be noted that the formulas given in </a:t>
            </a:r>
            <a:r>
              <a:rPr lang="en-US" sz="2400" b="1" dirty="0" err="1" smtClean="0">
                <a:solidFill>
                  <a:srgbClr val="00B050"/>
                </a:solidFill>
                <a:latin typeface="Times New Roman" pitchFamily="18" charset="0"/>
                <a:cs typeface="Times New Roman" pitchFamily="18" charset="0"/>
              </a:rPr>
              <a:t>Eqs</a:t>
            </a:r>
            <a:r>
              <a:rPr lang="en-US" sz="2400" b="1" dirty="0" smtClean="0">
                <a:solidFill>
                  <a:srgbClr val="00B050"/>
                </a:solidFill>
                <a:latin typeface="Times New Roman" pitchFamily="18" charset="0"/>
                <a:cs typeface="Times New Roman" pitchFamily="18" charset="0"/>
              </a:rPr>
              <a:t> (5.15) and (5.16) assume that the spot sizes of the modes in the two coupled fibers are the same.</a:t>
            </a:r>
            <a:endParaRPr lang="en-US" sz="2400" b="1" dirty="0">
              <a:solidFill>
                <a:srgbClr val="00B050"/>
              </a:solidFill>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srcRect/>
          <a:stretch>
            <a:fillRect/>
          </a:stretch>
        </p:blipFill>
        <p:spPr bwMode="auto">
          <a:xfrm>
            <a:off x="1371600" y="1295400"/>
            <a:ext cx="7191375" cy="7620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1143000" y="3733800"/>
            <a:ext cx="7467600" cy="7620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226</a:t>
            </a:fld>
            <a:endParaRPr lang="en-US"/>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228600" y="762000"/>
            <a:ext cx="8686800" cy="5867400"/>
          </a:xfrm>
        </p:spPr>
        <p:txBody>
          <a:bodyPr>
            <a:normAutofit/>
          </a:bodyPr>
          <a:lstStyle/>
          <a:p>
            <a:r>
              <a:rPr lang="en-US" sz="2400" b="1" dirty="0" smtClean="0">
                <a:solidFill>
                  <a:srgbClr val="0070C0"/>
                </a:solidFill>
                <a:latin typeface="Times New Roman" pitchFamily="18" charset="0"/>
                <a:cs typeface="Times New Roman" pitchFamily="18" charset="0"/>
              </a:rPr>
              <a:t>The intrinsic coupling loss is given by</a:t>
            </a:r>
          </a:p>
          <a:p>
            <a:endParaRPr lang="en-US" sz="2400" b="1" dirty="0" smtClean="0">
              <a:solidFill>
                <a:srgbClr val="0070C0"/>
              </a:solidFill>
              <a:latin typeface="Times New Roman" pitchFamily="18" charset="0"/>
              <a:cs typeface="Times New Roman" pitchFamily="18" charset="0"/>
            </a:endParaRPr>
          </a:p>
          <a:p>
            <a:endParaRPr lang="en-US" sz="2400" b="1" dirty="0" smtClean="0">
              <a:solidFill>
                <a:srgbClr val="0070C0"/>
              </a:solidFill>
              <a:latin typeface="Times New Roman" pitchFamily="18" charset="0"/>
              <a:cs typeface="Times New Roman" pitchFamily="18" charset="0"/>
            </a:endParaRP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B050"/>
                </a:solidFill>
                <a:latin typeface="Times New Roman" pitchFamily="18" charset="0"/>
                <a:cs typeface="Times New Roman" pitchFamily="18" charset="0"/>
              </a:rPr>
              <a:t>where ω</a:t>
            </a:r>
            <a:r>
              <a:rPr lang="en-US" sz="1200" b="1" dirty="0" smtClean="0">
                <a:solidFill>
                  <a:srgbClr val="00B050"/>
                </a:solidFill>
                <a:latin typeface="Times New Roman" pitchFamily="18" charset="0"/>
                <a:cs typeface="Times New Roman" pitchFamily="18" charset="0"/>
              </a:rPr>
              <a:t>01</a:t>
            </a:r>
            <a:r>
              <a:rPr lang="en-US" sz="2400" b="1" dirty="0" smtClean="0">
                <a:solidFill>
                  <a:srgbClr val="00B050"/>
                </a:solidFill>
                <a:latin typeface="Times New Roman" pitchFamily="18" charset="0"/>
                <a:cs typeface="Times New Roman" pitchFamily="18" charset="0"/>
              </a:rPr>
              <a:t> and ω</a:t>
            </a:r>
            <a:r>
              <a:rPr lang="en-US" sz="1400" b="1" dirty="0" smtClean="0">
                <a:solidFill>
                  <a:srgbClr val="00B050"/>
                </a:solidFill>
                <a:latin typeface="Times New Roman" pitchFamily="18" charset="0"/>
                <a:cs typeface="Times New Roman" pitchFamily="18" charset="0"/>
              </a:rPr>
              <a:t>02</a:t>
            </a:r>
            <a:r>
              <a:rPr lang="en-US" sz="2400" b="1" dirty="0" smtClean="0">
                <a:solidFill>
                  <a:srgbClr val="00B050"/>
                </a:solidFill>
                <a:latin typeface="Times New Roman" pitchFamily="18" charset="0"/>
                <a:cs typeface="Times New Roman" pitchFamily="18" charset="0"/>
              </a:rPr>
              <a:t> are the spot sizes of the transmitting and receiving fibers respectively.</a:t>
            </a:r>
          </a:p>
          <a:p>
            <a:pPr algn="just"/>
            <a:endParaRPr lang="en-US" sz="2400" b="1" dirty="0" smtClean="0">
              <a:solidFill>
                <a:srgbClr val="0070C0"/>
              </a:solidFill>
              <a:latin typeface="Times New Roman" pitchFamily="18" charset="0"/>
              <a:cs typeface="Times New Roman" pitchFamily="18" charset="0"/>
            </a:endParaRPr>
          </a:p>
          <a:p>
            <a:pPr algn="just"/>
            <a:r>
              <a:rPr lang="en-US" sz="2400" b="1" dirty="0" smtClean="0">
                <a:solidFill>
                  <a:srgbClr val="0070C0"/>
                </a:solidFill>
                <a:latin typeface="Times New Roman" pitchFamily="18" charset="0"/>
                <a:cs typeface="Times New Roman" pitchFamily="18" charset="0"/>
              </a:rPr>
              <a:t>Equation (5.17) therefore enables the additional coupling loss resulting from mode-field diameter mismatch between two single-mode fibers to be calculated.</a:t>
            </a:r>
            <a:endParaRPr lang="en-US" sz="2400" b="1" dirty="0">
              <a:solidFill>
                <a:srgbClr val="0070C0"/>
              </a:solidFill>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srcRect/>
          <a:stretch>
            <a:fillRect/>
          </a:stretch>
        </p:blipFill>
        <p:spPr bwMode="auto">
          <a:xfrm>
            <a:off x="762000" y="1295400"/>
            <a:ext cx="7038975" cy="66675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227</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1524000" y="-1524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1371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2530" name="Picture 2"/>
          <p:cNvPicPr>
            <a:picLocks noChangeAspect="1" noChangeArrowheads="1"/>
          </p:cNvPicPr>
          <p:nvPr/>
        </p:nvPicPr>
        <p:blipFill>
          <a:blip r:embed="rId2"/>
          <a:srcRect/>
          <a:stretch>
            <a:fillRect/>
          </a:stretch>
        </p:blipFill>
        <p:spPr bwMode="auto">
          <a:xfrm>
            <a:off x="-1447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6626" name="Picture 2"/>
          <p:cNvPicPr>
            <a:picLocks noChangeAspect="1" noChangeArrowheads="1"/>
          </p:cNvPicPr>
          <p:nvPr/>
        </p:nvPicPr>
        <p:blipFill>
          <a:blip r:embed="rId2"/>
          <a:srcRect/>
          <a:stretch>
            <a:fillRect/>
          </a:stretch>
        </p:blipFill>
        <p:spPr bwMode="auto">
          <a:xfrm>
            <a:off x="-1981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endParaRPr lang="en-IN" dirty="0"/>
          </a:p>
        </p:txBody>
      </p:sp>
      <p:sp>
        <p:nvSpPr>
          <p:cNvPr id="3" name="Content Placeholder 2"/>
          <p:cNvSpPr>
            <a:spLocks noGrp="1"/>
          </p:cNvSpPr>
          <p:nvPr>
            <p:ph idx="1"/>
          </p:nvPr>
        </p:nvSpPr>
        <p:spPr>
          <a:xfrm>
            <a:off x="457200" y="1905000"/>
            <a:ext cx="8229600" cy="3505200"/>
          </a:xfrm>
        </p:spPr>
        <p:txBody>
          <a:bodyPr>
            <a:normAutofit/>
          </a:bodyPr>
          <a:lstStyle/>
          <a:p>
            <a:r>
              <a:rPr lang="en-US" sz="2400" dirty="0" smtClean="0">
                <a:latin typeface="Times New Roman" pitchFamily="18" charset="0"/>
                <a:cs typeface="Times New Roman" pitchFamily="18" charset="0"/>
              </a:rPr>
              <a:t>Used in harsh military field  environments.</a:t>
            </a:r>
            <a:endParaRPr lang="en-IN" sz="24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533400" y="3886200"/>
            <a:ext cx="8105775" cy="234315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7650"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8674"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9698"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22"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1746"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2770" name="Picture 2"/>
          <p:cNvPicPr>
            <a:picLocks noChangeAspect="1" noChangeArrowheads="1"/>
          </p:cNvPicPr>
          <p:nvPr/>
        </p:nvPicPr>
        <p:blipFill>
          <a:blip r:embed="rId2"/>
          <a:srcRect/>
          <a:stretch>
            <a:fillRect/>
          </a:stretch>
        </p:blipFill>
        <p:spPr bwMode="auto">
          <a:xfrm>
            <a:off x="-2057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3794" name="Picture 2"/>
          <p:cNvPicPr>
            <a:picLocks noChangeAspect="1" noChangeArrowheads="1"/>
          </p:cNvPicPr>
          <p:nvPr/>
        </p:nvPicPr>
        <p:blipFill>
          <a:blip r:embed="rId2"/>
          <a:srcRect/>
          <a:stretch>
            <a:fillRect/>
          </a:stretch>
        </p:blipFill>
        <p:spPr bwMode="auto">
          <a:xfrm>
            <a:off x="-1981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4818"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5842"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6866"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2800" b="1" i="1" u="sng" dirty="0" smtClean="0">
                <a:solidFill>
                  <a:srgbClr val="FF0000"/>
                </a:solidFill>
                <a:latin typeface="Times New Roman" pitchFamily="18" charset="0"/>
                <a:cs typeface="Times New Roman" pitchFamily="18" charset="0"/>
              </a:rPr>
              <a:t>Optical Fiber Connectors</a:t>
            </a:r>
            <a:endParaRPr lang="en-US" sz="2800" b="1" i="1" u="sng"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304800" y="1066800"/>
            <a:ext cx="8610600" cy="5059363"/>
          </a:xfrm>
        </p:spPr>
        <p:txBody>
          <a:bodyPr/>
          <a:lstStyle/>
          <a:p>
            <a:pPr algn="just"/>
            <a:r>
              <a:rPr lang="en-US" dirty="0" smtClean="0">
                <a:solidFill>
                  <a:srgbClr val="0070C0"/>
                </a:solidFill>
                <a:latin typeface="Times New Roman" pitchFamily="18" charset="0"/>
                <a:cs typeface="Times New Roman" pitchFamily="18" charset="0"/>
              </a:rPr>
              <a:t>A wide variety of optical fiber connectors has evolved for numerous different applications.</a:t>
            </a:r>
          </a:p>
          <a:p>
            <a:pPr algn="just"/>
            <a:endParaRPr lang="en-US" sz="2800" dirty="0" smtClean="0">
              <a:solidFill>
                <a:srgbClr val="0070C0"/>
              </a:solidFill>
              <a:latin typeface="Times New Roman" pitchFamily="18" charset="0"/>
              <a:cs typeface="Times New Roman" pitchFamily="18" charset="0"/>
            </a:endParaRPr>
          </a:p>
          <a:p>
            <a:pPr algn="just"/>
            <a:r>
              <a:rPr lang="en-US" dirty="0" smtClean="0">
                <a:solidFill>
                  <a:srgbClr val="00B050"/>
                </a:solidFill>
                <a:latin typeface="Times New Roman" pitchFamily="18" charset="0"/>
                <a:cs typeface="Times New Roman" pitchFamily="18" charset="0"/>
              </a:rPr>
              <a:t>Their uses range from simple single-channel fiber-to-fiber connectors in a benign location to multichannel connectors used in harsh military field environments.</a:t>
            </a:r>
          </a:p>
          <a:p>
            <a:endParaRPr lang="en-US" dirty="0"/>
          </a:p>
        </p:txBody>
      </p:sp>
      <p:sp>
        <p:nvSpPr>
          <p:cNvPr id="4" name="Slide Number Placeholder 3"/>
          <p:cNvSpPr>
            <a:spLocks noGrp="1"/>
          </p:cNvSpPr>
          <p:nvPr>
            <p:ph type="sldNum" sz="quarter" idx="12"/>
          </p:nvPr>
        </p:nvSpPr>
        <p:spPr/>
        <p:txBody>
          <a:bodyPr/>
          <a:lstStyle/>
          <a:p>
            <a:fld id="{3F3570C3-31F5-4616-957C-FC7905A0FD17}"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7890"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8914"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9938"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0962"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1986"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3010"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4034"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5058"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6082"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7106"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457200"/>
          </a:xfrm>
        </p:spPr>
        <p:txBody>
          <a:bodyPr>
            <a:noAutofit/>
          </a:bodyPr>
          <a:lstStyle/>
          <a:p>
            <a:r>
              <a:rPr lang="en-US" sz="2100" b="1" i="1" u="sng" dirty="0" smtClean="0">
                <a:solidFill>
                  <a:srgbClr val="FF0000"/>
                </a:solidFill>
                <a:latin typeface="Times New Roman" pitchFamily="18" charset="0"/>
                <a:cs typeface="Times New Roman" pitchFamily="18" charset="0"/>
              </a:rPr>
              <a:t>Some of the principal requirements of a good connector design are as follows</a:t>
            </a:r>
            <a:endParaRPr lang="en-US" sz="2100" b="1" i="1" u="sng" dirty="0">
              <a:solidFill>
                <a:srgbClr val="FF0000"/>
              </a:solidFill>
            </a:endParaRPr>
          </a:p>
        </p:txBody>
      </p:sp>
      <p:sp>
        <p:nvSpPr>
          <p:cNvPr id="3" name="Content Placeholder 2"/>
          <p:cNvSpPr>
            <a:spLocks noGrp="1"/>
          </p:cNvSpPr>
          <p:nvPr>
            <p:ph idx="1"/>
          </p:nvPr>
        </p:nvSpPr>
        <p:spPr>
          <a:xfrm>
            <a:off x="0" y="533400"/>
            <a:ext cx="8991600" cy="6324600"/>
          </a:xfrm>
        </p:spPr>
        <p:txBody>
          <a:bodyPr>
            <a:normAutofit fontScale="85000" lnSpcReduction="20000"/>
          </a:bodyPr>
          <a:lstStyle/>
          <a:p>
            <a:pPr algn="just"/>
            <a:r>
              <a:rPr lang="en-US" sz="2500" dirty="0" smtClean="0">
                <a:solidFill>
                  <a:srgbClr val="00B050"/>
                </a:solidFill>
                <a:latin typeface="Times New Roman" pitchFamily="18" charset="0"/>
                <a:cs typeface="Times New Roman" pitchFamily="18" charset="0"/>
              </a:rPr>
              <a:t>1. </a:t>
            </a:r>
            <a:r>
              <a:rPr lang="en-US" sz="2500" i="1" u="sng" dirty="0" smtClean="0">
                <a:solidFill>
                  <a:srgbClr val="FF0000"/>
                </a:solidFill>
                <a:latin typeface="Times New Roman" pitchFamily="18" charset="0"/>
                <a:cs typeface="Times New Roman" pitchFamily="18" charset="0"/>
              </a:rPr>
              <a:t>Low coupling Losses</a:t>
            </a:r>
            <a:r>
              <a:rPr lang="en-US" sz="2500" dirty="0" smtClean="0">
                <a:solidFill>
                  <a:srgbClr val="00B050"/>
                </a:solidFill>
                <a:latin typeface="Times New Roman" pitchFamily="18" charset="0"/>
                <a:cs typeface="Times New Roman" pitchFamily="18" charset="0"/>
              </a:rPr>
              <a:t>: </a:t>
            </a:r>
            <a:r>
              <a:rPr lang="en-US" sz="2500" b="1" dirty="0" smtClean="0">
                <a:solidFill>
                  <a:srgbClr val="00B050"/>
                </a:solidFill>
                <a:latin typeface="Times New Roman" pitchFamily="18" charset="0"/>
                <a:cs typeface="Times New Roman" pitchFamily="18" charset="0"/>
              </a:rPr>
              <a:t>The connector assembly must maintain stringent alignment tolerances to assure low mating losses. These low losses must not change significantly during operation and after numerous connects and disconnects.</a:t>
            </a:r>
          </a:p>
          <a:p>
            <a:pPr algn="just"/>
            <a:endParaRPr lang="en-US" sz="1900" dirty="0" smtClean="0">
              <a:solidFill>
                <a:srgbClr val="00B050"/>
              </a:solidFill>
              <a:latin typeface="Times New Roman" pitchFamily="18" charset="0"/>
              <a:cs typeface="Times New Roman" pitchFamily="18" charset="0"/>
            </a:endParaRPr>
          </a:p>
          <a:p>
            <a:pPr algn="just"/>
            <a:r>
              <a:rPr lang="en-US" sz="2500" dirty="0" smtClean="0">
                <a:solidFill>
                  <a:srgbClr val="0070C0"/>
                </a:solidFill>
                <a:latin typeface="Times New Roman" pitchFamily="18" charset="0"/>
                <a:cs typeface="Times New Roman" pitchFamily="18" charset="0"/>
              </a:rPr>
              <a:t>2. </a:t>
            </a:r>
            <a:r>
              <a:rPr lang="en-US" sz="2500" i="1" u="sng" dirty="0" smtClean="0">
                <a:solidFill>
                  <a:srgbClr val="FF0000"/>
                </a:solidFill>
                <a:latin typeface="Times New Roman" pitchFamily="18" charset="0"/>
                <a:cs typeface="Times New Roman" pitchFamily="18" charset="0"/>
              </a:rPr>
              <a:t>Interchangeability</a:t>
            </a:r>
            <a:r>
              <a:rPr lang="en-US" sz="2500" dirty="0" smtClean="0">
                <a:solidFill>
                  <a:srgbClr val="0070C0"/>
                </a:solidFill>
                <a:latin typeface="Times New Roman" pitchFamily="18" charset="0"/>
                <a:cs typeface="Times New Roman" pitchFamily="18" charset="0"/>
              </a:rPr>
              <a:t>: </a:t>
            </a:r>
            <a:r>
              <a:rPr lang="en-US" sz="2500" b="1" dirty="0" smtClean="0">
                <a:solidFill>
                  <a:srgbClr val="0070C0"/>
                </a:solidFill>
                <a:latin typeface="Times New Roman" pitchFamily="18" charset="0"/>
                <a:cs typeface="Times New Roman" pitchFamily="18" charset="0"/>
              </a:rPr>
              <a:t>Connectors of the same type must be compatible from one manufacturer to another.</a:t>
            </a:r>
          </a:p>
          <a:p>
            <a:pPr algn="just"/>
            <a:endParaRPr lang="en-US" sz="1900" dirty="0" smtClean="0">
              <a:solidFill>
                <a:srgbClr val="0070C0"/>
              </a:solidFill>
              <a:latin typeface="Times New Roman" pitchFamily="18" charset="0"/>
              <a:cs typeface="Times New Roman" pitchFamily="18" charset="0"/>
            </a:endParaRPr>
          </a:p>
          <a:p>
            <a:pPr algn="just"/>
            <a:r>
              <a:rPr lang="en-US" sz="2500" dirty="0" smtClean="0">
                <a:latin typeface="Times New Roman" pitchFamily="18" charset="0"/>
                <a:cs typeface="Times New Roman" pitchFamily="18" charset="0"/>
              </a:rPr>
              <a:t>3. </a:t>
            </a:r>
            <a:r>
              <a:rPr lang="en-US" sz="2500" dirty="0" smtClean="0">
                <a:solidFill>
                  <a:srgbClr val="FF0000"/>
                </a:solidFill>
                <a:latin typeface="Times New Roman" pitchFamily="18" charset="0"/>
                <a:cs typeface="Times New Roman" pitchFamily="18" charset="0"/>
              </a:rPr>
              <a:t>Ease of assembly</a:t>
            </a:r>
            <a:r>
              <a:rPr lang="en-US" sz="2500" dirty="0" smtClean="0">
                <a:latin typeface="Times New Roman" pitchFamily="18" charset="0"/>
                <a:cs typeface="Times New Roman" pitchFamily="18" charset="0"/>
              </a:rPr>
              <a:t>: </a:t>
            </a:r>
            <a:r>
              <a:rPr lang="en-US" sz="2500" b="1" dirty="0" smtClean="0">
                <a:solidFill>
                  <a:srgbClr val="0070C0"/>
                </a:solidFill>
                <a:latin typeface="Times New Roman" pitchFamily="18" charset="0"/>
                <a:cs typeface="Times New Roman" pitchFamily="18" charset="0"/>
              </a:rPr>
              <a:t>A service technician should be able to install the connector easily in a field environment, that is, in a location other than the connector factory. The connector loss should also be fairly insensitive to the assembly skill of the technician.</a:t>
            </a:r>
          </a:p>
          <a:p>
            <a:pPr algn="just"/>
            <a:endParaRPr lang="en-US" sz="1900" dirty="0" smtClean="0">
              <a:latin typeface="Times New Roman" pitchFamily="18" charset="0"/>
              <a:cs typeface="Times New Roman" pitchFamily="18" charset="0"/>
            </a:endParaRPr>
          </a:p>
          <a:p>
            <a:pPr algn="just"/>
            <a:r>
              <a:rPr lang="en-US" sz="2500" dirty="0" smtClean="0">
                <a:latin typeface="Times New Roman" pitchFamily="18" charset="0"/>
                <a:cs typeface="Times New Roman" pitchFamily="18" charset="0"/>
              </a:rPr>
              <a:t>4. </a:t>
            </a:r>
            <a:r>
              <a:rPr lang="en-US" sz="2500" i="1" dirty="0" smtClean="0">
                <a:solidFill>
                  <a:srgbClr val="FF0000"/>
                </a:solidFill>
                <a:latin typeface="Times New Roman" pitchFamily="18" charset="0"/>
                <a:cs typeface="Times New Roman" pitchFamily="18" charset="0"/>
              </a:rPr>
              <a:t>low environmental sensitivity: </a:t>
            </a:r>
            <a:r>
              <a:rPr lang="en-US" sz="2500" b="1" dirty="0" smtClean="0">
                <a:solidFill>
                  <a:srgbClr val="00B050"/>
                </a:solidFill>
                <a:latin typeface="Times New Roman" pitchFamily="18" charset="0"/>
                <a:cs typeface="Times New Roman" pitchFamily="18" charset="0"/>
              </a:rPr>
              <a:t>Conditions such as temperature, dust, and moisture should have a small effect on connector-loss variations.</a:t>
            </a:r>
          </a:p>
          <a:p>
            <a:pPr algn="just"/>
            <a:endParaRPr lang="en-US" sz="1900" dirty="0" smtClean="0">
              <a:latin typeface="Times New Roman" pitchFamily="18" charset="0"/>
              <a:cs typeface="Times New Roman" pitchFamily="18" charset="0"/>
            </a:endParaRPr>
          </a:p>
          <a:p>
            <a:pPr algn="just"/>
            <a:r>
              <a:rPr lang="en-US" sz="2500" dirty="0" smtClean="0">
                <a:latin typeface="Times New Roman" pitchFamily="18" charset="0"/>
                <a:cs typeface="Times New Roman" pitchFamily="18" charset="0"/>
              </a:rPr>
              <a:t>5</a:t>
            </a:r>
            <a:r>
              <a:rPr lang="en-US" sz="2500" i="1" dirty="0" smtClean="0">
                <a:solidFill>
                  <a:srgbClr val="FF0000"/>
                </a:solidFill>
                <a:latin typeface="Times New Roman" pitchFamily="18" charset="0"/>
                <a:cs typeface="Times New Roman" pitchFamily="18" charset="0"/>
              </a:rPr>
              <a:t>. Low-cost and reliable construction</a:t>
            </a:r>
            <a:r>
              <a:rPr lang="en-US" sz="2500" dirty="0" smtClean="0">
                <a:latin typeface="Times New Roman" pitchFamily="18" charset="0"/>
                <a:cs typeface="Times New Roman" pitchFamily="18" charset="0"/>
              </a:rPr>
              <a:t>: </a:t>
            </a:r>
            <a:r>
              <a:rPr lang="en-US" sz="2500" b="1" dirty="0" smtClean="0">
                <a:solidFill>
                  <a:srgbClr val="0070C0"/>
                </a:solidFill>
                <a:latin typeface="Times New Roman" pitchFamily="18" charset="0"/>
                <a:cs typeface="Times New Roman" pitchFamily="18" charset="0"/>
              </a:rPr>
              <a:t>The connector must have a precision suitable to the application, but its cost must not be a major factor in the fiber system.</a:t>
            </a:r>
          </a:p>
          <a:p>
            <a:pPr algn="just"/>
            <a:endParaRPr lang="en-US" sz="1900" dirty="0" smtClean="0">
              <a:latin typeface="Times New Roman" pitchFamily="18" charset="0"/>
              <a:cs typeface="Times New Roman" pitchFamily="18" charset="0"/>
            </a:endParaRPr>
          </a:p>
          <a:p>
            <a:pPr algn="just"/>
            <a:r>
              <a:rPr lang="en-US" sz="2500" dirty="0" smtClean="0">
                <a:latin typeface="Times New Roman" pitchFamily="18" charset="0"/>
                <a:cs typeface="Times New Roman" pitchFamily="18" charset="0"/>
              </a:rPr>
              <a:t>6. </a:t>
            </a:r>
            <a:r>
              <a:rPr lang="en-US" sz="2500" i="1" dirty="0" smtClean="0">
                <a:solidFill>
                  <a:srgbClr val="FF0000"/>
                </a:solidFill>
                <a:latin typeface="Times New Roman" pitchFamily="18" charset="0"/>
                <a:cs typeface="Times New Roman" pitchFamily="18" charset="0"/>
              </a:rPr>
              <a:t>Ease of connection: </a:t>
            </a:r>
            <a:r>
              <a:rPr lang="en-US" sz="2500" b="1" dirty="0" smtClean="0">
                <a:solidFill>
                  <a:srgbClr val="00B050"/>
                </a:solidFill>
                <a:latin typeface="Times New Roman" pitchFamily="18" charset="0"/>
                <a:cs typeface="Times New Roman" pitchFamily="18" charset="0"/>
              </a:rPr>
              <a:t>Generally one should be able to mate and </a:t>
            </a:r>
            <a:r>
              <a:rPr lang="en-US" sz="2500" b="1" dirty="0" err="1" smtClean="0">
                <a:solidFill>
                  <a:srgbClr val="00B050"/>
                </a:solidFill>
                <a:latin typeface="Times New Roman" pitchFamily="18" charset="0"/>
                <a:cs typeface="Times New Roman" pitchFamily="18" charset="0"/>
              </a:rPr>
              <a:t>demate</a:t>
            </a:r>
            <a:r>
              <a:rPr lang="en-US" sz="2500" b="1" dirty="0" smtClean="0">
                <a:solidFill>
                  <a:srgbClr val="00B050"/>
                </a:solidFill>
                <a:latin typeface="Times New Roman" pitchFamily="18" charset="0"/>
                <a:cs typeface="Times New Roman" pitchFamily="18" charset="0"/>
              </a:rPr>
              <a:t> the connector, simply, by hand.</a:t>
            </a:r>
            <a:endParaRPr lang="en-US" sz="2500" b="1" i="1" dirty="0" smtClean="0">
              <a:solidFill>
                <a:srgbClr val="00B050"/>
              </a:solidFill>
              <a:latin typeface="Times New Roman" pitchFamily="18" charset="0"/>
              <a:cs typeface="Times New Roman" pitchFamily="18" charset="0"/>
            </a:endParaRPr>
          </a:p>
          <a:p>
            <a:pPr algn="just"/>
            <a:endParaRPr lang="en-US" sz="2200" dirty="0" smtClean="0">
              <a:solidFill>
                <a:srgbClr val="0070C0"/>
              </a:solidFill>
              <a:latin typeface="Times New Roman" pitchFamily="18" charset="0"/>
              <a:cs typeface="Times New Roman" pitchFamily="18" charset="0"/>
            </a:endParaRPr>
          </a:p>
          <a:p>
            <a:pPr algn="just"/>
            <a:endParaRPr lang="en-US" sz="2200" dirty="0"/>
          </a:p>
        </p:txBody>
      </p:sp>
      <p:sp>
        <p:nvSpPr>
          <p:cNvPr id="4" name="Slide Number Placeholder 3"/>
          <p:cNvSpPr>
            <a:spLocks noGrp="1"/>
          </p:cNvSpPr>
          <p:nvPr>
            <p:ph type="sldNum" sz="quarter" idx="12"/>
          </p:nvPr>
        </p:nvSpPr>
        <p:spPr/>
        <p:txBody>
          <a:bodyPr/>
          <a:lstStyle/>
          <a:p>
            <a:fld id="{3F3570C3-31F5-4616-957C-FC7905A0FD17}"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8130" name="Picture 2"/>
          <p:cNvPicPr>
            <a:picLocks noChangeAspect="1" noChangeArrowheads="1"/>
          </p:cNvPicPr>
          <p:nvPr/>
        </p:nvPicPr>
        <p:blipFill>
          <a:blip r:embed="rId2"/>
          <a:srcRect/>
          <a:stretch>
            <a:fillRect/>
          </a:stretch>
        </p:blipFill>
        <p:spPr bwMode="auto">
          <a:xfrm>
            <a:off x="-1219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9154"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0178"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1202"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2226"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3250"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4274"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5298"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6322"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1981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2051" name="Picture 3"/>
          <p:cNvPicPr>
            <a:picLocks noChangeAspect="1" noChangeArrowheads="1"/>
          </p:cNvPicPr>
          <p:nvPr/>
        </p:nvPicPr>
        <p:blipFill>
          <a:blip r:embed="rId2"/>
          <a:srcRect/>
          <a:stretch>
            <a:fillRect/>
          </a:stretch>
        </p:blipFill>
        <p:spPr bwMode="auto">
          <a:xfrm>
            <a:off x="228600" y="3648075"/>
            <a:ext cx="8686800" cy="32099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228600" y="1"/>
            <a:ext cx="8677275" cy="35814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1981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1981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1981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5105400" y="2286000"/>
            <a:ext cx="4362450" cy="29718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304800" y="228600"/>
            <a:ext cx="8534400" cy="6248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1524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srcRect/>
          <a:stretch>
            <a:fillRect/>
          </a:stretch>
        </p:blipFill>
        <p:spPr bwMode="auto">
          <a:xfrm>
            <a:off x="1371600" y="152400"/>
            <a:ext cx="6248400" cy="15240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52400" y="1752600"/>
            <a:ext cx="9296400" cy="46482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28600" y="6486525"/>
            <a:ext cx="981075" cy="37147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1828800" y="6505575"/>
            <a:ext cx="1095375" cy="352425"/>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3200400" y="6477000"/>
            <a:ext cx="1638300" cy="3810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5562600" y="6496050"/>
            <a:ext cx="1628775" cy="361950"/>
          </a:xfrm>
          <a:prstGeom prst="rect">
            <a:avLst/>
          </a:prstGeom>
          <a:noFill/>
          <a:ln w="9525">
            <a:noFill/>
            <a:miter lim="800000"/>
            <a:headEnd/>
            <a:tailEnd/>
          </a:ln>
          <a:effectLst/>
        </p:spPr>
      </p:pic>
      <p:sp>
        <p:nvSpPr>
          <p:cNvPr id="10" name="Slide Number Placeholder 9"/>
          <p:cNvSpPr>
            <a:spLocks noGrp="1"/>
          </p:cNvSpPr>
          <p:nvPr>
            <p:ph type="sldNum" sz="quarter" idx="12"/>
          </p:nvPr>
        </p:nvSpPr>
        <p:spPr/>
        <p:txBody>
          <a:bodyPr/>
          <a:lstStyle/>
          <a:p>
            <a:fld id="{3F3570C3-31F5-4616-957C-FC7905A0FD17}"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1828800" y="30480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17526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a:srcRect/>
          <a:stretch>
            <a:fillRect/>
          </a:stretch>
        </p:blipFill>
        <p:spPr bwMode="auto">
          <a:xfrm>
            <a:off x="1066800" y="457200"/>
            <a:ext cx="6629400" cy="28956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609600" y="3581400"/>
            <a:ext cx="7239000" cy="24384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F3570C3-31F5-4616-957C-FC7905A0FD17}"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90</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19050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93</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94</a:t>
            </a:fld>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2"/>
          <a:srcRect/>
          <a:stretch>
            <a:fillRect/>
          </a:stretch>
        </p:blipFill>
        <p:spPr bwMode="auto">
          <a:xfrm>
            <a:off x="-2057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95</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2"/>
          <a:srcRect/>
          <a:stretch>
            <a:fillRect/>
          </a:stretch>
        </p:blipFill>
        <p:spPr bwMode="auto">
          <a:xfrm>
            <a:off x="-18288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2"/>
          <a:srcRect/>
          <a:stretch>
            <a:fillRect/>
          </a:stretch>
        </p:blipFill>
        <p:spPr bwMode="auto">
          <a:xfrm>
            <a:off x="-16002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98</a:t>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p:cNvPicPr>
            <a:picLocks noChangeAspect="1" noChangeArrowheads="1"/>
          </p:cNvPicPr>
          <p:nvPr/>
        </p:nvPicPr>
        <p:blipFill>
          <a:blip r:embed="rId2"/>
          <a:srcRect/>
          <a:stretch>
            <a:fillRect/>
          </a:stretch>
        </p:blipFill>
        <p:spPr bwMode="auto">
          <a:xfrm>
            <a:off x="-1676400" y="0"/>
            <a:ext cx="13011150" cy="7315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3F3570C3-31F5-4616-957C-FC7905A0FD17}" type="slidenum">
              <a:rPr lang="en-US" smtClean="0"/>
              <a:pPr/>
              <a:t>99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2114</TotalTime>
  <Words>8048</Words>
  <Application>Microsoft Office PowerPoint</Application>
  <PresentationFormat>On-screen Show (4:3)</PresentationFormat>
  <Paragraphs>834</Paragraphs>
  <Slides>227</Slides>
  <Notes>0</Notes>
  <HiddenSlides>0</HiddenSlides>
  <MMClips>0</MMClips>
  <ScaleCrop>false</ScaleCrop>
  <HeadingPairs>
    <vt:vector size="4" baseType="variant">
      <vt:variant>
        <vt:lpstr>Theme</vt:lpstr>
      </vt:variant>
      <vt:variant>
        <vt:i4>1</vt:i4>
      </vt:variant>
      <vt:variant>
        <vt:lpstr>Slide Titles</vt:lpstr>
      </vt:variant>
      <vt:variant>
        <vt:i4>227</vt:i4>
      </vt:variant>
    </vt:vector>
  </HeadingPairs>
  <TitlesOfParts>
    <vt:vector size="228" baseType="lpstr">
      <vt:lpstr>Office Theme</vt:lpstr>
      <vt:lpstr>Slide 1</vt:lpstr>
      <vt:lpstr>Slide 2</vt:lpstr>
      <vt:lpstr>Slide 3</vt:lpstr>
      <vt:lpstr> </vt:lpstr>
      <vt:lpstr>Optical Fiber Connectors</vt:lpstr>
      <vt:lpstr>Some of the principal requirements of a good connector design are as follows</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FIBER SPLICING-Keiser</vt:lpstr>
      <vt:lpstr>Splicing Techniques</vt:lpstr>
      <vt:lpstr>Slide 147</vt:lpstr>
      <vt:lpstr>Slide 148</vt:lpstr>
      <vt:lpstr>Slide 149</vt:lpstr>
      <vt:lpstr>Slide 150</vt:lpstr>
      <vt:lpstr>Slide 151</vt:lpstr>
      <vt:lpstr>Slide 152</vt:lpstr>
      <vt:lpstr>Splicing Single-Mode Fibers</vt:lpstr>
      <vt:lpstr>Slide 154</vt:lpstr>
      <vt:lpstr>Slide 155</vt:lpstr>
      <vt:lpstr>OPTICAL FIBER CONNECTORS</vt:lpstr>
      <vt:lpstr>Slide 157</vt:lpstr>
      <vt:lpstr>Slide 158</vt:lpstr>
      <vt:lpstr>Connector Types-Keiser2</vt:lpstr>
      <vt:lpstr>Slide 160</vt:lpstr>
      <vt:lpstr>Slide 161</vt:lpstr>
      <vt:lpstr>Slide 162</vt:lpstr>
      <vt:lpstr>Slide 163</vt:lpstr>
      <vt:lpstr>Connector Types</vt:lpstr>
      <vt:lpstr>Straight  Sleeve Connectors or Cylindrical Ferrule Connectors</vt:lpstr>
      <vt:lpstr>Slide 166</vt:lpstr>
      <vt:lpstr>2. Biconical Ferrule Connector or Tapered Sleeve Connector</vt:lpstr>
      <vt:lpstr>Slide 168</vt:lpstr>
      <vt:lpstr>Slide 169</vt:lpstr>
      <vt:lpstr>Slide 170</vt:lpstr>
      <vt:lpstr>Slide 171</vt:lpstr>
      <vt:lpstr>Fiber alignment and joint loss-senior</vt:lpstr>
      <vt:lpstr>Slide 173</vt:lpstr>
      <vt:lpstr>Slide 174</vt:lpstr>
      <vt:lpstr>Problems</vt:lpstr>
      <vt:lpstr>Slide 176</vt:lpstr>
      <vt:lpstr>Slide 177</vt:lpstr>
      <vt:lpstr>Slide 178</vt:lpstr>
      <vt:lpstr>Slide 179</vt:lpstr>
      <vt:lpstr>Slide 180</vt:lpstr>
      <vt:lpstr>Slide 181</vt:lpstr>
      <vt:lpstr>Multimode fiber joints</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Single-mode fiber joints</vt:lpstr>
      <vt:lpstr>Slide 197</vt:lpstr>
      <vt:lpstr>Slide 198</vt:lpstr>
      <vt:lpstr>Slide 199</vt:lpstr>
      <vt:lpstr>Fiber alignment and joint loss-l</vt:lpstr>
      <vt:lpstr> Fresnel reflection</vt:lpstr>
      <vt:lpstr>`</vt:lpstr>
      <vt:lpstr>Slide 203</vt:lpstr>
      <vt:lpstr>Problems</vt:lpstr>
      <vt:lpstr>Slide 205</vt:lpstr>
      <vt:lpstr>Slide 206</vt:lpstr>
      <vt:lpstr>Slide 207</vt:lpstr>
      <vt:lpstr>Slide 208</vt:lpstr>
      <vt:lpstr>Slide 209</vt:lpstr>
      <vt:lpstr>Slide 210</vt:lpstr>
      <vt:lpstr>Multimode fiber joints</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Single-mode fiber joints</vt:lpstr>
      <vt:lpstr>Slide 226</vt:lpstr>
      <vt:lpstr>Slide 227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c:creator>
  <cp:lastModifiedBy>win</cp:lastModifiedBy>
  <cp:revision>231</cp:revision>
  <dcterms:created xsi:type="dcterms:W3CDTF">2015-09-25T14:30:29Z</dcterms:created>
  <dcterms:modified xsi:type="dcterms:W3CDTF">2019-08-28T03:48:45Z</dcterms:modified>
</cp:coreProperties>
</file>